
<file path=[Content_Types].xml><?xml version="1.0" encoding="utf-8"?>
<Types xmlns="http://schemas.openxmlformats.org/package/2006/content-types">
  <Default Extension="png" ContentType="image/png"/>
  <Default Extension="xlsm" ContentType="application/vnd.ms-excel.sheet.macroEnabled.12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1" r:id="rId3"/>
    <p:sldMasterId id="2147483677" r:id="rId4"/>
    <p:sldMasterId id="2147483688" r:id="rId5"/>
  </p:sldMasterIdLst>
  <p:notesMasterIdLst>
    <p:notesMasterId r:id="rId18"/>
  </p:notesMasterIdLst>
  <p:sldIdLst>
    <p:sldId id="433" r:id="rId6"/>
    <p:sldId id="443" r:id="rId7"/>
    <p:sldId id="444" r:id="rId8"/>
    <p:sldId id="439" r:id="rId9"/>
    <p:sldId id="435" r:id="rId10"/>
    <p:sldId id="437" r:id="rId11"/>
    <p:sldId id="441" r:id="rId12"/>
    <p:sldId id="434" r:id="rId13"/>
    <p:sldId id="440" r:id="rId14"/>
    <p:sldId id="442" r:id="rId15"/>
    <p:sldId id="421" r:id="rId16"/>
    <p:sldId id="401" r:id="rId17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00"/>
    <a:srgbClr val="FF6600"/>
    <a:srgbClr val="003366"/>
    <a:srgbClr val="F79443"/>
    <a:srgbClr val="9C5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76732" autoAdjust="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.damato\Documents\tubercolosi\tbday%202018\TBDAY_2018_grafic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Tubercolosi_incidenza!$C$2</c:f>
              <c:strCache>
                <c:ptCount val="1"/>
                <c:pt idx="0">
                  <c:v>Incidenza (n. casi x 100.000 ab.)</c:v>
                </c:pt>
              </c:strCache>
            </c:strRef>
          </c:tx>
          <c:spPr>
            <a:ln w="28575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Tubercolosi_incidenza!$B$3:$B$13</c:f>
              <c:strCach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strCache>
            </c:strRef>
          </c:cat>
          <c:val>
            <c:numRef>
              <c:f>Tubercolosi_incidenza!$C$3:$C$13</c:f>
              <c:numCache>
                <c:formatCode>_-* #,##0.0_-;\-* #,##0.0_-;_-* "-"??_-;_-@_-</c:formatCode>
                <c:ptCount val="11"/>
                <c:pt idx="0">
                  <c:v>7.7445680145144529</c:v>
                </c:pt>
                <c:pt idx="1">
                  <c:v>7.7903559267284752</c:v>
                </c:pt>
                <c:pt idx="2">
                  <c:v>7.677906191043447</c:v>
                </c:pt>
                <c:pt idx="3">
                  <c:v>7.3608667341756373</c:v>
                </c:pt>
                <c:pt idx="4">
                  <c:v>7.974369125887935</c:v>
                </c:pt>
                <c:pt idx="5">
                  <c:v>7.5143843749239272</c:v>
                </c:pt>
                <c:pt idx="6">
                  <c:v>7.6175686276920755</c:v>
                </c:pt>
                <c:pt idx="7">
                  <c:v>6.6258317205592414</c:v>
                </c:pt>
                <c:pt idx="8">
                  <c:v>6.4764857670300984</c:v>
                </c:pt>
                <c:pt idx="9">
                  <c:v>6.2</c:v>
                </c:pt>
                <c:pt idx="10">
                  <c:v>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8-4EEE-BEC1-E5672F961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0539648"/>
        <c:axId val="158279168"/>
      </c:lineChart>
      <c:catAx>
        <c:axId val="150539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Anni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8279168"/>
        <c:crosses val="autoZero"/>
        <c:auto val="1"/>
        <c:lblAlgn val="ctr"/>
        <c:lblOffset val="100"/>
        <c:noMultiLvlLbl val="0"/>
      </c:catAx>
      <c:valAx>
        <c:axId val="158279168"/>
        <c:scaling>
          <c:orientation val="minMax"/>
          <c:max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Incidenza (n. casi x 100.000 ab.)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05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56F547-2B11-4D6C-8C26-064D0CD24EDA}" type="datetimeFigureOut">
              <a:rPr lang="it-IT"/>
              <a:pPr>
                <a:defRPr/>
              </a:pPr>
              <a:t>22/03/2018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8EB17D-3752-4B91-A71A-B3263FE984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9051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077F-BE05-4C9C-AC31-B592C14C7F37}" type="datetime1">
              <a:rPr lang="it-IT" smtClean="0"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CBE72-C41B-4B5B-B92C-B4B192BE75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14C4-3FEA-499D-B4D2-A9A93FD336BF}" type="datetime1">
              <a:rPr lang="it-IT" smtClean="0"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1AE8-3FE7-4CFF-8AC9-3B41A3308C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7ADB-2620-4D26-B3C8-47251BB05D92}" type="datetime1">
              <a:rPr lang="it-IT" smtClean="0"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2119-568E-4ED8-B2C7-4657698A68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71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D596-E07E-488A-A827-87A7BF2E22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7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B294-5C9F-47D1-9C46-1541B7B6D8BE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0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9A27-53A9-4DB1-8C2A-262A731877A6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92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54B8-0FC3-4D0A-8E66-7A664421877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83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415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9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0129-7646-4F8D-9F19-64DDBFB21EAE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3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850E4-54B7-4254-8EA5-C9FC11293D8B}" type="datetime1">
              <a:rPr lang="it-IT" smtClean="0"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2B418-DBC6-4F8D-B364-10604554E6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601D-1BE4-4CB6-88AA-36E718AE74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95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A621-6E75-4722-9A21-D22FD85503A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9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7224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0023-451F-47FA-B4C7-850B50B2A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9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294C-9E2E-499E-A0C3-4A62AB02A4F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007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BB3C-08C3-46B1-B4C1-0A2D8B8199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05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8678-8918-4C57-8B27-35F17E3C38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4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resentation_Template_Title_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7423150" y="504825"/>
            <a:ext cx="1263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598863"/>
            <a:ext cx="8456613" cy="514350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318000"/>
            <a:ext cx="8456613" cy="1006475"/>
          </a:xfrm>
        </p:spPr>
        <p:txBody>
          <a:bodyPr/>
          <a:lstStyle>
            <a:lvl1pPr marL="0" indent="0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2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6D596-E07E-488A-A827-87A7BF2E223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22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1B294-5C9F-47D1-9C46-1541B7B6D8BE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1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CE74-3B78-4CCB-9EB2-F002A5B290CA}" type="datetime1">
              <a:rPr lang="it-IT" smtClean="0"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67B1-C292-4C56-A038-0005B5011C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079500"/>
            <a:ext cx="4186238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079500"/>
            <a:ext cx="4187825" cy="516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09A27-53A9-4DB1-8C2A-262A731877A6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02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654B8-0FC3-4D0A-8E66-7A664421877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31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25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42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0129-7646-4F8D-9F19-64DDBFB21EAE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1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A601D-1BE4-4CB6-88AA-36E718AE74CA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16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AA621-6E75-4722-9A21-D22FD85503AD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19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03186-361E-421E-9EDA-59A0649887D1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757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0023-451F-47FA-B4C7-850B50B2AE17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28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6294C-9E2E-499E-A0C3-4A62AB02A4FB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91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201B-4355-49B5-81C0-433714DB6227}" type="datetime1">
              <a:rPr lang="it-IT" smtClean="0"/>
              <a:t>22/03/2018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A0524-CD96-43B4-9EDB-E5BAF73EF9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FBB3C-08C3-46B1-B4C1-0A2D8B8199F4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99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58678-8918-4C57-8B27-35F17E3C380E}" type="slidenum">
              <a:rPr lang="en-GB">
                <a:solidFill>
                  <a:srgbClr val="FFFFFF"/>
                </a:solidFill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2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E35AD-3B92-4B7B-8088-7249782D1378}" type="datetime1">
              <a:rPr lang="it-IT" smtClean="0"/>
              <a:t>22/03/2018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7905-8D72-4FD6-AA47-B5CFDA2B9E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49F6A-20C5-4993-94F1-BCA88BED44C4}" type="datetime1">
              <a:rPr lang="it-IT" smtClean="0"/>
              <a:t>22/03/2018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936B-6CE2-45D7-897E-D45AC29E64D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9F4E-E190-454C-9289-7FE78C16669A}" type="datetime1">
              <a:rPr lang="it-IT" smtClean="0"/>
              <a:t>22/03/2018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6A33-1CB2-41A2-BB95-0FEAD7A365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A6193-B73E-454A-A7CB-642C1BBB1D0F}" type="datetime1">
              <a:rPr lang="it-IT" smtClean="0"/>
              <a:t>22/03/2018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5D31-DF8F-4E4E-8747-B3D0F3B5C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C3D4-CF72-4E95-B5F8-78F145E1695A}" type="datetime1">
              <a:rPr lang="it-IT" smtClean="0"/>
              <a:t>22/03/2018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0C353-00A8-4920-AB97-3D42A229EE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BC8B92-9EC2-482D-9360-92A7F1966EBE}" type="datetime1">
              <a:rPr lang="it-IT" smtClean="0"/>
              <a:t>22/03/2018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4DACD0-DC15-479C-B44B-2B082390F9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2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6C5177-E516-4F3E-AC48-317D9932C859}" type="slidenum">
              <a:rPr lang="en-GB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3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resentation_Template_Innerpage_new"/>
          <p:cNvPicPr>
            <a:picLocks noChangeAspect="1" noChangeArrowheads="1"/>
          </p:cNvPicPr>
          <p:nvPr/>
        </p:nvPicPr>
        <p:blipFill>
          <a:blip r:embed="rId7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2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1FD131-19F7-4D8E-A436-87BF9180A5A0}" type="slidenum">
              <a:rPr lang="en-GB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28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Presentation_Template_Innerpage_new"/>
          <p:cNvPicPr>
            <a:picLocks noChangeAspect="1" noChangeArrowheads="1"/>
          </p:cNvPicPr>
          <p:nvPr/>
        </p:nvPicPr>
        <p:blipFill>
          <a:blip r:embed="rId12" cstate="print"/>
          <a:srcRect t="45416"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/>
          <p:cNvPicPr>
            <a:picLocks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02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C6C5177-E516-4F3E-AC48-317D9932C859}" type="slidenum">
              <a:rPr lang="en-GB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45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1" fontAlgn="base" hangingPunct="1">
        <a:lnSpc>
          <a:spcPct val="90000"/>
        </a:lnSpc>
        <a:spcBef>
          <a:spcPct val="0"/>
        </a:spcBef>
        <a:spcAft>
          <a:spcPct val="25000"/>
        </a:spcAft>
        <a:buChar char="–"/>
        <a:defRPr sz="2400">
          <a:solidFill>
            <a:schemeClr val="tx1"/>
          </a:solidFill>
          <a:latin typeface="+mn-lt"/>
        </a:defRPr>
      </a:lvl2pPr>
      <a:lvl3pPr marL="1150938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Presentation_Template_Innerpage_new"/>
          <p:cNvPicPr>
            <a:picLocks noChangeAspect="1" noChangeArrowheads="1"/>
          </p:cNvPicPr>
          <p:nvPr/>
        </p:nvPicPr>
        <p:blipFill>
          <a:blip r:embed="rId7" cstate="print"/>
          <a:srcRect t="92126"/>
          <a:stretch>
            <a:fillRect/>
          </a:stretch>
        </p:blipFill>
        <p:spPr bwMode="auto">
          <a:xfrm>
            <a:off x="0" y="6326188"/>
            <a:ext cx="91440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7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0"/>
          <p:cNvPicPr>
            <a:picLocks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2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64313"/>
            <a:ext cx="46196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91FD131-19F7-4D8E-A436-87BF9180A5A0}" type="slidenum">
              <a:rPr lang="en-GB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‹N›</a:t>
            </a:fld>
            <a:endParaRPr lang="en-GB" dirty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8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269875" indent="-269875" algn="l" rtl="0" eaLnBrk="0" fontAlgn="base" hangingPunct="0">
        <a:lnSpc>
          <a:spcPct val="90000"/>
        </a:lnSpc>
        <a:spcBef>
          <a:spcPct val="0"/>
        </a:spcBef>
        <a:spcAft>
          <a:spcPct val="25000"/>
        </a:spcAft>
        <a:buFont typeface="Wingdings" pitchFamily="2" charset="2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6511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50938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Macro-Enabled_Worksheet.xlsm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895444" cy="201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01" y="4941167"/>
            <a:ext cx="6336704" cy="12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o 4"/>
          <p:cNvGrpSpPr/>
          <p:nvPr/>
        </p:nvGrpSpPr>
        <p:grpSpPr>
          <a:xfrm>
            <a:off x="2627784" y="2362790"/>
            <a:ext cx="3648075" cy="1614269"/>
            <a:chOff x="4572000" y="853500"/>
            <a:chExt cx="3648075" cy="1614269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24744"/>
              <a:ext cx="3648075" cy="1343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5340442" y="853500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/>
                <a:t>23 -24 Marzo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0277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.damato\Documents\tubercolosi\tbday 2018\slide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4366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t.damato\Documents\tubercolosi\tbday 2018\slide 5.png">
            <a:extLst>
              <a:ext uri="{FF2B5EF4-FFF2-40B4-BE49-F238E27FC236}">
                <a16:creationId xmlns:a16="http://schemas.microsoft.com/office/drawing/2014/main" id="{AFDA90A2-55AB-4800-950D-617B68FD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921780"/>
            <a:ext cx="8918713" cy="466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po 8">
            <a:extLst>
              <a:ext uri="{FF2B5EF4-FFF2-40B4-BE49-F238E27FC236}">
                <a16:creationId xmlns:a16="http://schemas.microsoft.com/office/drawing/2014/main" id="{29FB7F0D-C1EC-4818-9351-94C9DC23AA01}"/>
              </a:ext>
            </a:extLst>
          </p:cNvPr>
          <p:cNvGrpSpPr/>
          <p:nvPr/>
        </p:nvGrpSpPr>
        <p:grpSpPr>
          <a:xfrm>
            <a:off x="949499" y="5691292"/>
            <a:ext cx="2895600" cy="801471"/>
            <a:chOff x="949499" y="5691292"/>
            <a:chExt cx="2895600" cy="801471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36A4F82-B729-4E4C-B87A-8F75AC309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499" y="5691292"/>
              <a:ext cx="2895600" cy="142875"/>
            </a:xfrm>
            <a:prstGeom prst="rect">
              <a:avLst/>
            </a:prstGeom>
          </p:spPr>
        </p:pic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BD8F9E-BDD5-49AE-BCE5-67257D936637}"/>
                </a:ext>
              </a:extLst>
            </p:cNvPr>
            <p:cNvGrpSpPr/>
            <p:nvPr/>
          </p:nvGrpSpPr>
          <p:grpSpPr>
            <a:xfrm>
              <a:off x="1187624" y="5936220"/>
              <a:ext cx="2520280" cy="556543"/>
              <a:chOff x="1187624" y="5936220"/>
              <a:chExt cx="2520280" cy="556543"/>
            </a:xfrm>
          </p:grpSpPr>
          <p:pic>
            <p:nvPicPr>
              <p:cNvPr id="2" name="Immagine 1">
                <a:extLst>
                  <a:ext uri="{FF2B5EF4-FFF2-40B4-BE49-F238E27FC236}">
                    <a16:creationId xmlns:a16="http://schemas.microsoft.com/office/drawing/2014/main" id="{BAB39F67-90AC-41B3-85C9-64F1B648EA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7624" y="5936220"/>
                <a:ext cx="2419350" cy="361950"/>
              </a:xfrm>
              <a:prstGeom prst="rect">
                <a:avLst/>
              </a:prstGeom>
            </p:spPr>
          </p:pic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731CE91-6057-4FD8-A91F-849C1D08C94D}"/>
                  </a:ext>
                </a:extLst>
              </p:cNvPr>
              <p:cNvSpPr txBox="1"/>
              <p:nvPr/>
            </p:nvSpPr>
            <p:spPr>
              <a:xfrm>
                <a:off x="1907704" y="6181599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 62.2%</a:t>
                </a:r>
              </a:p>
            </p:txBody>
          </p:sp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5A577EBD-D22E-452E-BB93-8F305C3694D8}"/>
                  </a:ext>
                </a:extLst>
              </p:cNvPr>
              <p:cNvSpPr txBox="1"/>
              <p:nvPr/>
            </p:nvSpPr>
            <p:spPr>
              <a:xfrm>
                <a:off x="1187624" y="6184986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29.2%</a:t>
                </a:r>
              </a:p>
            </p:txBody>
          </p:sp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446F6E82-C022-4F48-8EAA-13AED3259024}"/>
                  </a:ext>
                </a:extLst>
              </p:cNvPr>
              <p:cNvSpPr txBox="1"/>
              <p:nvPr/>
            </p:nvSpPr>
            <p:spPr>
              <a:xfrm flipH="1">
                <a:off x="2843808" y="6165304"/>
                <a:ext cx="86409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400" dirty="0"/>
                  <a:t>8.5%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019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073427"/>
          </a:xfrm>
        </p:spPr>
        <p:txBody>
          <a:bodyPr/>
          <a:lstStyle/>
          <a:p>
            <a:pPr marL="0" indent="0" algn="just">
              <a:buNone/>
            </a:pP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Regione europea ha sviluppato un suo specifico piano di azione per gli anni 2016-2020</a:t>
            </a:r>
          </a:p>
          <a:p>
            <a:pPr marL="0" indent="0" algn="just">
              <a:buNone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Gli obiettivi specifici per il 2020 sono: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ridurre del 35% i decessi per TB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ridurre l’incidenza della TB del 25%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raggiungere un tasso di successo del trattamento del 75% tra la coorte di casi di TB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multiresistenti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Mdr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-TB).</a:t>
            </a:r>
          </a:p>
          <a:p>
            <a:pPr marL="0" indent="0" algn="just">
              <a:buNone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attività da mettere in atto sono relative a tre aree di intervento: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assistenza (prevenzione e cura) integrata e centrata sul paziente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politiche e sistemi di supporto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intensificazione della ricerca e dell’innovazione.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314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57200" y="1417293"/>
            <a:ext cx="8229600" cy="4708525"/>
          </a:xfrm>
        </p:spPr>
        <p:txBody>
          <a:bodyPr/>
          <a:lstStyle/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Notifica da parte dei laboratori delle persone con un esame batteriologico (diretto, coltura, ecc.) positivo per tubercolosi su campioni respiratori;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Monitoraggio dell’esito del trattamento almeno per tutti i casi polmonari;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Rilevazione di dati sulla farmacoresistenza;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Integrazione dei dati provenienti da queste fonti informative con la notifica;</a:t>
            </a: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Rilevazione di dati sulla resa dei programmi di screening, con particolare riguardo ai contatti di caso.</a:t>
            </a:r>
          </a:p>
        </p:txBody>
      </p:sp>
    </p:spTree>
    <p:extLst>
      <p:ext uri="{BB962C8B-B14F-4D97-AF65-F5344CB8AC3E}">
        <p14:creationId xmlns:p14="http://schemas.microsoft.com/office/powerpoint/2010/main" val="138977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.damato\Documents\tubercolosi\tbday 2018\gtbr17_cover_20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20718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139952" y="332655"/>
            <a:ext cx="38701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Tuberculosis</a:t>
            </a:r>
          </a:p>
          <a:p>
            <a:r>
              <a:rPr lang="en-US" sz="1400" dirty="0"/>
              <a:t>Fact sheet </a:t>
            </a:r>
          </a:p>
          <a:p>
            <a:r>
              <a:rPr lang="en-US" sz="1400" dirty="0"/>
              <a:t>Reviewed January 2018 </a:t>
            </a:r>
          </a:p>
          <a:p>
            <a:r>
              <a:rPr lang="en-US" sz="1400" b="1" dirty="0"/>
              <a:t>Key facts</a:t>
            </a:r>
          </a:p>
          <a:p>
            <a:endParaRPr lang="en-US" sz="1400" b="1" dirty="0"/>
          </a:p>
          <a:p>
            <a:pPr algn="just"/>
            <a:r>
              <a:rPr lang="en-US" sz="1400" dirty="0"/>
              <a:t>Tuberculosis (TB) is one of the top 10 causes of death worldwide.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In 2016, 10.4 million people fell ill with TB, and 1.7 million died from the disease (including 0.4 million among people with HIV).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In 2016, an estimated 1 million children became ill with TB and 250 000 children died of TB (including children with HIV associated TB).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TB is a leading killer of HIV-positive people: in 2016, 40% of HIV deaths were due to TB.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b="1" dirty="0"/>
              <a:t>WHO estimates that there were 600 000 new cases with resistance to rifampicin – the most effective first-line drug, of which 490 000 had MDR-TB.</a:t>
            </a:r>
            <a:r>
              <a:rPr lang="en-US" sz="1400" dirty="0"/>
              <a:t> 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Globally, TB incidence is falling at about 2% per year. This needs to accelerate to a 4–5% annual decline to reach the 2020 milestones of the End TB Strategy.</a:t>
            </a:r>
          </a:p>
        </p:txBody>
      </p:sp>
    </p:spTree>
    <p:extLst>
      <p:ext uri="{BB962C8B-B14F-4D97-AF65-F5344CB8AC3E}">
        <p14:creationId xmlns:p14="http://schemas.microsoft.com/office/powerpoint/2010/main" val="2323920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4C7FEB94-9949-455D-866C-D284A87C5458}"/>
              </a:ext>
            </a:extLst>
          </p:cNvPr>
          <p:cNvSpPr/>
          <p:nvPr/>
        </p:nvSpPr>
        <p:spPr>
          <a:xfrm>
            <a:off x="2267744" y="2852936"/>
            <a:ext cx="660648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In 2016, 58 994 cases of TB were reported  in 30 EU/EEA countries:</a:t>
            </a:r>
            <a:endParaRPr lang="it-IT" sz="1400" dirty="0"/>
          </a:p>
          <a:p>
            <a:endParaRPr lang="en-US" sz="1400" dirty="0"/>
          </a:p>
          <a:p>
            <a:r>
              <a:rPr lang="en-US" sz="1400" dirty="0"/>
              <a:t>70.4% were newly diagnosed and 71.0% were laboratory confirmed </a:t>
            </a:r>
          </a:p>
          <a:p>
            <a:endParaRPr lang="en-US" sz="1400" dirty="0"/>
          </a:p>
          <a:p>
            <a:r>
              <a:rPr lang="en-US" sz="1400" dirty="0"/>
              <a:t>thirty-three per cent of all TB cases were of foreign origin, mostly residing in low-incidence countries</a:t>
            </a:r>
          </a:p>
          <a:p>
            <a:endParaRPr lang="en-US" sz="1400" dirty="0"/>
          </a:p>
          <a:p>
            <a:r>
              <a:rPr lang="en-US" sz="1400" dirty="0"/>
              <a:t>children under 15 years of age accounted for 4.1% of all TB cases</a:t>
            </a:r>
          </a:p>
          <a:p>
            <a:endParaRPr lang="en-US" sz="1400" dirty="0"/>
          </a:p>
          <a:p>
            <a:r>
              <a:rPr lang="en-US" sz="1400" dirty="0"/>
              <a:t>multidrug-resistant (MDR) TB was reported for 3.7% of 36 071 cases with drug susceptibility testing (DST) results and continues to be highest (more than 10%) in the three Baltic countries</a:t>
            </a:r>
          </a:p>
          <a:p>
            <a:endParaRPr lang="en-US" sz="1400" dirty="0"/>
          </a:p>
          <a:p>
            <a:r>
              <a:rPr lang="en-US" sz="1400" dirty="0"/>
              <a:t>(XDR) TB was reported for 20.1% of 984 MDR TB cases tested for </a:t>
            </a:r>
            <a:r>
              <a:rPr lang="en-US" sz="1400" dirty="0" err="1"/>
              <a:t>secondline</a:t>
            </a:r>
            <a:r>
              <a:rPr lang="en-US" sz="1400" dirty="0"/>
              <a:t> drug susceptibility</a:t>
            </a:r>
          </a:p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48D43E6-DD64-4A48-9B34-CA19CE09C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20478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8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650552"/>
              </p:ext>
            </p:extLst>
          </p:nvPr>
        </p:nvGraphicFramePr>
        <p:xfrm>
          <a:off x="1835696" y="836712"/>
          <a:ext cx="5184576" cy="576064"/>
        </p:xfrm>
        <a:graphic>
          <a:graphicData uri="http://schemas.openxmlformats.org/drawingml/2006/table">
            <a:tbl>
              <a:tblPr/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 Tubercolosi, incidenza (n. casi per 100.000 ab.), Italia, anni 2006 - 2016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107697"/>
              </p:ext>
            </p:extLst>
          </p:nvPr>
        </p:nvGraphicFramePr>
        <p:xfrm>
          <a:off x="1547664" y="1628800"/>
          <a:ext cx="5471583" cy="310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88214"/>
              </p:ext>
            </p:extLst>
          </p:nvPr>
        </p:nvGraphicFramePr>
        <p:xfrm>
          <a:off x="1907704" y="4797152"/>
          <a:ext cx="54768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Foglio di lavoro con attivazione macro" r:id="rId4" imgW="5476950" imgH="209460" progId="Excel.SheetMacroEnabled.12">
                  <p:embed/>
                </p:oleObj>
              </mc:Choice>
              <mc:Fallback>
                <p:oleObj name="Foglio di lavoro con attivazione macro" r:id="rId4" imgW="5476950" imgH="209460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7704" y="4797152"/>
                        <a:ext cx="5476875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501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908688"/>
              </p:ext>
            </p:extLst>
          </p:nvPr>
        </p:nvGraphicFramePr>
        <p:xfrm>
          <a:off x="2339752" y="836712"/>
          <a:ext cx="4176464" cy="4617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0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6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Total </a:t>
                      </a:r>
                      <a:r>
                        <a:rPr lang="it-IT" sz="1800" u="none" strike="noStrike" dirty="0" err="1">
                          <a:effectLst/>
                        </a:rPr>
                        <a:t>number</a:t>
                      </a:r>
                      <a:r>
                        <a:rPr lang="it-IT" sz="1800" u="none" strike="noStrike" dirty="0">
                          <a:effectLst/>
                        </a:rPr>
                        <a:t> of </a:t>
                      </a:r>
                      <a:r>
                        <a:rPr lang="it-IT" sz="1800" u="none" strike="noStrike" dirty="0" err="1">
                          <a:effectLst/>
                        </a:rPr>
                        <a:t>cases</a:t>
                      </a:r>
                      <a:endParaRPr lang="it-IT" sz="1800" b="0" i="0" u="none" strike="noStrike" dirty="0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4.032</a:t>
                      </a:r>
                      <a:endParaRPr lang="it-IT" sz="1800" b="0" i="0" u="none" strike="noStrike" dirty="0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>
                          <a:effectLst/>
                        </a:rPr>
                        <a:t> </a:t>
                      </a:r>
                      <a:endParaRPr lang="it-IT" sz="1800" b="0" i="0" u="none" strike="noStrike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TB </a:t>
                      </a:r>
                      <a:r>
                        <a:rPr lang="it-IT" sz="1800" u="none" strike="noStrike" dirty="0" err="1">
                          <a:effectLst/>
                        </a:rPr>
                        <a:t>notification</a:t>
                      </a:r>
                      <a:r>
                        <a:rPr lang="it-IT" sz="1800" u="none" strike="noStrike" dirty="0">
                          <a:effectLst/>
                        </a:rPr>
                        <a:t> rate</a:t>
                      </a:r>
                      <a:endParaRPr lang="it-IT" sz="1800" b="0" i="0" u="none" strike="noStrike" dirty="0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New*&amp;</a:t>
                      </a:r>
                      <a:r>
                        <a:rPr lang="it-IT" sz="1800" u="none" strike="noStrike" dirty="0" err="1">
                          <a:effectLst/>
                        </a:rPr>
                        <a:t>Relapses</a:t>
                      </a:r>
                      <a:endParaRPr lang="it-IT" sz="1800" b="0" i="0" u="none" strike="noStrike" dirty="0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 err="1">
                          <a:effectLst/>
                        </a:rPr>
                        <a:t>Pulmonary</a:t>
                      </a:r>
                      <a:endParaRPr lang="it-IT" sz="1800" b="0" i="0" u="none" strike="noStrike" dirty="0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2820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(69.9%)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04">
                <a:tc>
                  <a:txBody>
                    <a:bodyPr/>
                    <a:lstStyle/>
                    <a:p>
                      <a:pPr algn="r" fontAlgn="ctr"/>
                      <a:r>
                        <a:rPr lang="it-IT" sz="1800" u="none" strike="noStrike" dirty="0">
                          <a:effectLst/>
                        </a:rPr>
                        <a:t>of </a:t>
                      </a:r>
                      <a:r>
                        <a:rPr lang="it-IT" sz="1800" u="none" strike="noStrike" dirty="0" err="1">
                          <a:effectLst/>
                        </a:rPr>
                        <a:t>which</a:t>
                      </a:r>
                      <a:r>
                        <a:rPr lang="it-IT" sz="1800" u="none" strike="noStrike" dirty="0">
                          <a:effectLst/>
                        </a:rPr>
                        <a:t> </a:t>
                      </a:r>
                      <a:r>
                        <a:rPr lang="it-IT" sz="1800" u="none" strike="noStrike" dirty="0" err="1">
                          <a:effectLst/>
                        </a:rPr>
                        <a:t>smear</a:t>
                      </a:r>
                      <a:r>
                        <a:rPr lang="it-IT" sz="1800" u="none" strike="noStrike" dirty="0">
                          <a:effectLst/>
                        </a:rPr>
                        <a:t> positive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1.515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(53.7%)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3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Laboratory</a:t>
                      </a:r>
                      <a:r>
                        <a:rPr lang="en-US" sz="1800" u="none" strike="noStrike" baseline="0" dirty="0">
                          <a:effectLst/>
                        </a:rPr>
                        <a:t>-confirmed cases</a:t>
                      </a:r>
                      <a:endParaRPr lang="en-US" sz="1800" b="0" i="0" u="none" strike="noStrike" dirty="0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2.666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(66.1%)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22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Mean age of New native TB cases</a:t>
                      </a:r>
                      <a:endParaRPr lang="en-US" sz="1800" b="0" i="0" u="none" strike="noStrike" dirty="0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Mean age of New foreign TB cases</a:t>
                      </a:r>
                      <a:endParaRPr lang="en-US" sz="1800" b="0" i="0" u="none" strike="noStrike" dirty="0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6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Foreign origin of all TB cases</a:t>
                      </a:r>
                      <a:endParaRPr lang="en-US" sz="1800" b="0" i="0" u="none" strike="noStrike" dirty="0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(62.2%)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6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u="none" strike="noStrike" dirty="0">
                          <a:effectLst/>
                        </a:rPr>
                        <a:t>New (</a:t>
                      </a:r>
                      <a:r>
                        <a:rPr lang="it-IT" sz="1800" u="none" strike="noStrike" dirty="0" err="1">
                          <a:effectLst/>
                        </a:rPr>
                        <a:t>not</a:t>
                      </a:r>
                      <a:r>
                        <a:rPr lang="it-IT" sz="1800" u="none" strike="noStrike" dirty="0">
                          <a:effectLst/>
                        </a:rPr>
                        <a:t> </a:t>
                      </a:r>
                      <a:r>
                        <a:rPr lang="it-IT" sz="1800" u="none" strike="noStrike" dirty="0" err="1">
                          <a:effectLst/>
                        </a:rPr>
                        <a:t>previously</a:t>
                      </a:r>
                      <a:r>
                        <a:rPr lang="it-IT" sz="1800" u="none" strike="noStrike" dirty="0">
                          <a:effectLst/>
                        </a:rPr>
                        <a:t> </a:t>
                      </a:r>
                      <a:r>
                        <a:rPr lang="it-IT" sz="1800" u="none" strike="noStrike" dirty="0" err="1">
                          <a:effectLst/>
                        </a:rPr>
                        <a:t>treated</a:t>
                      </a:r>
                      <a:r>
                        <a:rPr lang="it-IT" sz="1800" u="none" strike="noStrike" dirty="0">
                          <a:effectLst/>
                        </a:rPr>
                        <a:t>)</a:t>
                      </a:r>
                      <a:endParaRPr lang="it-IT" sz="1800" b="0" i="0" u="none" strike="noStrike" dirty="0">
                        <a:effectLst/>
                        <a:latin typeface="Frutiger 57C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3778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(93.7%)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-10245" y="0"/>
            <a:ext cx="8902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b="1" dirty="0" err="1">
                <a:solidFill>
                  <a:srgbClr val="FF0000"/>
                </a:solidFill>
              </a:rPr>
              <a:t>Italy</a:t>
            </a:r>
            <a:r>
              <a:rPr lang="it-IT" dirty="0">
                <a:solidFill>
                  <a:srgbClr val="FF0000"/>
                </a:solidFill>
              </a:rPr>
              <a:t> - </a:t>
            </a:r>
            <a:r>
              <a:rPr lang="it-IT" b="1" dirty="0">
                <a:solidFill>
                  <a:srgbClr val="FF0000"/>
                </a:solidFill>
              </a:rPr>
              <a:t>Tuberculosis case </a:t>
            </a:r>
            <a:r>
              <a:rPr lang="it-IT" b="1" dirty="0" err="1">
                <a:solidFill>
                  <a:srgbClr val="FF0000"/>
                </a:solidFill>
              </a:rPr>
              <a:t>notifications</a:t>
            </a:r>
            <a:r>
              <a:rPr lang="it-IT" b="1" dirty="0">
                <a:solidFill>
                  <a:srgbClr val="FF0000"/>
                </a:solidFill>
              </a:rPr>
              <a:t>,  2016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39752" y="5271591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en-US" dirty="0"/>
              <a:t> </a:t>
            </a:r>
            <a:r>
              <a:rPr lang="en-US" sz="1000" dirty="0"/>
              <a:t>* Cases with unknown previous treatment included in new cases.</a:t>
            </a: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184513" y="6102588"/>
            <a:ext cx="8702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Source: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Centre for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Disease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Prevention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and Control/WHO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Regional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Office for Europe. Tuberculosis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surveillance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monitoring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in Europe 2018 – 2016 data.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Stockholm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: ECDC; 2018 ©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Centre for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Disease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Prevention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and Control/WHO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Regional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Office for Europe, 2018</a:t>
            </a:r>
          </a:p>
          <a:p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SURVEILLANCE REPORT Tuberculosis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surveillance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monitoring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in Europe 2018</a:t>
            </a:r>
          </a:p>
        </p:txBody>
      </p:sp>
    </p:spTree>
    <p:extLst>
      <p:ext uri="{BB962C8B-B14F-4D97-AF65-F5344CB8AC3E}">
        <p14:creationId xmlns:p14="http://schemas.microsoft.com/office/powerpoint/2010/main" val="169586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10245" y="0"/>
            <a:ext cx="8902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b="1" dirty="0" err="1">
                <a:solidFill>
                  <a:srgbClr val="FF0000"/>
                </a:solidFill>
              </a:rPr>
              <a:t>Italy</a:t>
            </a:r>
            <a:r>
              <a:rPr lang="it-IT" dirty="0">
                <a:solidFill>
                  <a:srgbClr val="FF0000"/>
                </a:solidFill>
              </a:rPr>
              <a:t> – </a:t>
            </a:r>
            <a:r>
              <a:rPr lang="it-IT" b="1" dirty="0" err="1">
                <a:solidFill>
                  <a:srgbClr val="FF0000"/>
                </a:solidFill>
              </a:rPr>
              <a:t>Drug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resistance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surveillance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339752" y="527159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en-US" dirty="0"/>
              <a:t> 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39552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865005"/>
              </p:ext>
            </p:extLst>
          </p:nvPr>
        </p:nvGraphicFramePr>
        <p:xfrm>
          <a:off x="2483768" y="1124744"/>
          <a:ext cx="4104456" cy="4701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3885">
                <a:tc>
                  <a:txBody>
                    <a:bodyPr/>
                    <a:lstStyle/>
                    <a:p>
                      <a:pPr algn="l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latin typeface="PGDRP U+ Meta Pro"/>
                      </a:endParaRPr>
                    </a:p>
                    <a:p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PGDRP U+ Meta Pro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Cases with DST results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it-IT" sz="1200" b="0" i="0" u="none" strike="noStrike" baseline="0" dirty="0">
                        <a:solidFill>
                          <a:srgbClr val="000000"/>
                        </a:solidFill>
                        <a:latin typeface="PGDRP U+ Meta Pro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00000"/>
                          </a:solidFill>
                          <a:latin typeface="PGDRP U+ Meta Pro"/>
                        </a:rPr>
                        <a:t>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2.666 (100.0%) </a:t>
                      </a:r>
                    </a:p>
                    <a:p>
                      <a:endParaRPr lang="en-US" sz="600" b="0" i="0" u="none" strike="noStrike" baseline="0" dirty="0">
                        <a:solidFill>
                          <a:srgbClr val="000000"/>
                        </a:solidFill>
                        <a:latin typeface="PGDRP U+ Meta Pro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942">
                <a:tc>
                  <a:txBody>
                    <a:bodyPr/>
                    <a:lstStyle/>
                    <a:p>
                      <a:endParaRPr lang="it-IT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Estimated RR-TB among notified pulmonary cases N,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(best-low-high)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110-76-150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151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Pulmonary MDR TB cases notified </a:t>
                      </a:r>
                    </a:p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which XDR TB cases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(1,7%)</a:t>
                      </a:r>
                    </a:p>
                    <a:p>
                      <a:pPr marL="0" algn="r" defTabSz="914400" rtl="0" eaLnBrk="1" fontAlgn="ctr" latinLnBrk="0" hangingPunct="1"/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(11.4 %)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3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it-IT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Notified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MDR TB</a:t>
                      </a:r>
                    </a:p>
                    <a:p>
                      <a:pPr marL="0" algn="l" defTabSz="914400" rtl="0" eaLnBrk="1" fontAlgn="ctr" latinLnBrk="0" hangingPunct="1"/>
                      <a:endParaRPr lang="it-IT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</a:t>
                      </a:r>
                      <a:r>
                        <a:rPr lang="it-IT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lang="it-IT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XDR TB </a:t>
                      </a:r>
                      <a:r>
                        <a:rPr lang="it-IT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cases</a:t>
                      </a:r>
                      <a:endParaRPr lang="it-IT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(2.6%)</a:t>
                      </a:r>
                    </a:p>
                    <a:p>
                      <a:pPr marL="0" algn="r" defTabSz="914400" rtl="0" eaLnBrk="1" fontAlgn="ctr" latinLnBrk="0" hangingPunct="1"/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r>
                        <a:rPr lang="it-IT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(12.7%)</a:t>
                      </a:r>
                    </a:p>
                    <a:p>
                      <a:pPr marL="0" algn="r" defTabSz="914400" rtl="0" eaLnBrk="1" fontAlgn="ctr" latinLnBrk="0" hangingPunct="1"/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r" defTabSz="914400" rtl="0" eaLnBrk="1" fontAlgn="ctr" latinLnBrk="0" hangingPunct="1"/>
                      <a:endParaRPr lang="it-IT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184513" y="6102588"/>
            <a:ext cx="87029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Source: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Centre for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Disease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Prevention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and Control/WHO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Regional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Office for Europe. Tuberculosis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surveillance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monitoring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in Europe 2018 – 2016 data.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Stockholm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: ECDC; 2018 ©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European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Centre for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Disease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Prevention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and Control/WHO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Regional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Office for Europe, 2018</a:t>
            </a:r>
          </a:p>
          <a:p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SURVEILLANCE REPORT Tuberculosis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surveillance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it-IT" sz="1000" dirty="0" err="1">
                <a:solidFill>
                  <a:schemeClr val="tx2">
                    <a:lumMod val="75000"/>
                  </a:schemeClr>
                </a:solidFill>
              </a:rPr>
              <a:t>monitoring</a:t>
            </a:r>
            <a:r>
              <a:rPr lang="it-IT" sz="1000" dirty="0">
                <a:solidFill>
                  <a:schemeClr val="tx2">
                    <a:lumMod val="75000"/>
                  </a:schemeClr>
                </a:solidFill>
              </a:rPr>
              <a:t> in Europe 2018</a:t>
            </a:r>
          </a:p>
        </p:txBody>
      </p:sp>
    </p:spTree>
    <p:extLst>
      <p:ext uri="{BB962C8B-B14F-4D97-AF65-F5344CB8AC3E}">
        <p14:creationId xmlns:p14="http://schemas.microsoft.com/office/powerpoint/2010/main" val="197952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.damato\Documents\tubercolosi\tbday 2018\slide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320"/>
            <a:ext cx="9144000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41266D9-88B2-47DD-9C63-E3314C055D6C}"/>
              </a:ext>
            </a:extLst>
          </p:cNvPr>
          <p:cNvSpPr txBox="1"/>
          <p:nvPr/>
        </p:nvSpPr>
        <p:spPr>
          <a:xfrm>
            <a:off x="5679306" y="4152933"/>
            <a:ext cx="6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73%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E962908-8F17-456A-88E9-3FDED0A27F38}"/>
              </a:ext>
            </a:extLst>
          </p:cNvPr>
          <p:cNvSpPr txBox="1"/>
          <p:nvPr/>
        </p:nvSpPr>
        <p:spPr>
          <a:xfrm>
            <a:off x="8244408" y="4837802"/>
            <a:ext cx="720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6.3%</a:t>
            </a:r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07BA129-4FC9-498E-98F3-9FD42B515ECF}"/>
              </a:ext>
            </a:extLst>
          </p:cNvPr>
          <p:cNvSpPr txBox="1"/>
          <p:nvPr/>
        </p:nvSpPr>
        <p:spPr>
          <a:xfrm>
            <a:off x="6974554" y="47158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20.7%</a:t>
            </a:r>
          </a:p>
        </p:txBody>
      </p:sp>
    </p:spTree>
    <p:extLst>
      <p:ext uri="{BB962C8B-B14F-4D97-AF65-F5344CB8AC3E}">
        <p14:creationId xmlns:p14="http://schemas.microsoft.com/office/powerpoint/2010/main" val="415984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/>
          <p:cNvGraphicFramePr>
            <a:graphicFrameLocks noGrp="1"/>
          </p:cNvGraphicFramePr>
          <p:nvPr/>
        </p:nvGraphicFramePr>
        <p:xfrm>
          <a:off x="3352800" y="2529681"/>
          <a:ext cx="24384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GN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PE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48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CI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BD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IN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GM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98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SN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97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110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PK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104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116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MA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146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152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325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RO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366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23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389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3314" name="Picture 2" descr="C:\Users\st.damato\Documents\tubercolosi\tbday 2018\slid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320"/>
            <a:ext cx="9144000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2D687B1-F67F-4934-B710-B282E7269C99}"/>
              </a:ext>
            </a:extLst>
          </p:cNvPr>
          <p:cNvSpPr txBox="1"/>
          <p:nvPr/>
        </p:nvSpPr>
        <p:spPr>
          <a:xfrm flipH="1">
            <a:off x="6444208" y="4653136"/>
            <a:ext cx="1150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12.42%</a:t>
            </a:r>
          </a:p>
        </p:txBody>
      </p:sp>
    </p:spTree>
    <p:extLst>
      <p:ext uri="{BB962C8B-B14F-4D97-AF65-F5344CB8AC3E}">
        <p14:creationId xmlns:p14="http://schemas.microsoft.com/office/powerpoint/2010/main" val="190762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.damato\Documents\tubercolosi\tbday 2018\slide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320"/>
            <a:ext cx="9144000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t.damato\Documents\tubercolosi\tbday 2018\slide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320"/>
            <a:ext cx="9144000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50162C-741A-4A61-804D-E84D7918A5E5}"/>
              </a:ext>
            </a:extLst>
          </p:cNvPr>
          <p:cNvSpPr txBox="1"/>
          <p:nvPr/>
        </p:nvSpPr>
        <p:spPr>
          <a:xfrm>
            <a:off x="6156176" y="485986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66%</a:t>
            </a:r>
          </a:p>
        </p:txBody>
      </p:sp>
    </p:spTree>
    <p:extLst>
      <p:ext uri="{BB962C8B-B14F-4D97-AF65-F5344CB8AC3E}">
        <p14:creationId xmlns:p14="http://schemas.microsoft.com/office/powerpoint/2010/main" val="3392520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1C3"/>
        </a:solidFill>
        <a:ln w="3175">
          <a:solidFill>
            <a:schemeClr val="bg2">
              <a:lumMod val="60000"/>
              <a:lumOff val="40000"/>
            </a:schemeClr>
          </a:solidFill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CDC_PowerPoint_Template_2009_rev_1_4">
  <a:themeElements>
    <a:clrScheme name="ECDC_PowerPoint_Template_2009_rev_1_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DC_PowerPoint_Template_2009_rev_1_4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1C3"/>
        </a:solidFill>
        <a:ln w="3175">
          <a:solidFill>
            <a:schemeClr val="bg2">
              <a:lumMod val="60000"/>
              <a:lumOff val="40000"/>
            </a:schemeClr>
          </a:solidFill>
          <a:round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3138</TotalTime>
  <Words>802</Words>
  <Application>Microsoft Office PowerPoint</Application>
  <PresentationFormat>Presentazione su schermo (4:3)</PresentationFormat>
  <Paragraphs>166</Paragraphs>
  <Slides>12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5" baseType="lpstr">
      <vt:lpstr>Arial</vt:lpstr>
      <vt:lpstr>Calibri</vt:lpstr>
      <vt:lpstr>Frutiger 57Cn</vt:lpstr>
      <vt:lpstr>PGDRP U+ Meta Pro</vt:lpstr>
      <vt:lpstr>Tahoma</vt:lpstr>
      <vt:lpstr>Times New Roman</vt:lpstr>
      <vt:lpstr>Wingdings</vt:lpstr>
      <vt:lpstr>Tema di Office</vt:lpstr>
      <vt:lpstr>ECDC_PowerPoint_Template_2009_rev_1_4</vt:lpstr>
      <vt:lpstr>1_Custom Design</vt:lpstr>
      <vt:lpstr>1_ECDC_PowerPoint_Template_2009_rev_1_4</vt:lpstr>
      <vt:lpstr>2_Custom Design</vt:lpstr>
      <vt:lpstr>Foglio di lavoro con attivazione macro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Elvira</dc:creator>
  <cp:lastModifiedBy>Giorgio</cp:lastModifiedBy>
  <cp:revision>302</cp:revision>
  <cp:lastPrinted>2017-03-22T16:43:22Z</cp:lastPrinted>
  <dcterms:created xsi:type="dcterms:W3CDTF">2012-02-14T21:10:10Z</dcterms:created>
  <dcterms:modified xsi:type="dcterms:W3CDTF">2018-03-22T21:36:18Z</dcterms:modified>
</cp:coreProperties>
</file>