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handoutMasterIdLst>
    <p:handoutMasterId r:id="rId28"/>
  </p:handoutMasterIdLst>
  <p:sldIdLst>
    <p:sldId id="259" r:id="rId2"/>
    <p:sldId id="504" r:id="rId3"/>
    <p:sldId id="494" r:id="rId4"/>
    <p:sldId id="503" r:id="rId5"/>
    <p:sldId id="476" r:id="rId6"/>
    <p:sldId id="402" r:id="rId7"/>
    <p:sldId id="488" r:id="rId8"/>
    <p:sldId id="489" r:id="rId9"/>
    <p:sldId id="487" r:id="rId10"/>
    <p:sldId id="490" r:id="rId11"/>
    <p:sldId id="425" r:id="rId12"/>
    <p:sldId id="434" r:id="rId13"/>
    <p:sldId id="498" r:id="rId14"/>
    <p:sldId id="499" r:id="rId15"/>
    <p:sldId id="500" r:id="rId16"/>
    <p:sldId id="501" r:id="rId17"/>
    <p:sldId id="502" r:id="rId18"/>
    <p:sldId id="496" r:id="rId19"/>
    <p:sldId id="472" r:id="rId20"/>
    <p:sldId id="475" r:id="rId21"/>
    <p:sldId id="440" r:id="rId22"/>
    <p:sldId id="439" r:id="rId23"/>
    <p:sldId id="470" r:id="rId24"/>
    <p:sldId id="471" r:id="rId25"/>
    <p:sldId id="305" r:id="rId26"/>
    <p:sldId id="385" r:id="rId27"/>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707" autoAdjust="0"/>
  </p:normalViewPr>
  <p:slideViewPr>
    <p:cSldViewPr snapToGrid="0">
      <p:cViewPr varScale="1">
        <p:scale>
          <a:sx n="110" d="100"/>
          <a:sy n="110" d="100"/>
        </p:scale>
        <p:origin x="576" y="108"/>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2" y="0"/>
            <a:ext cx="2945659" cy="498055"/>
          </a:xfrm>
          <a:prstGeom prst="rect">
            <a:avLst/>
          </a:prstGeom>
        </p:spPr>
        <p:txBody>
          <a:bodyPr vert="horz" lIns="91431" tIns="45715" rIns="91431" bIns="45715" rtlCol="0"/>
          <a:lstStyle>
            <a:lvl1pPr algn="l">
              <a:defRPr sz="1200"/>
            </a:lvl1pPr>
          </a:lstStyle>
          <a:p>
            <a:endParaRPr lang="it-IT"/>
          </a:p>
        </p:txBody>
      </p:sp>
      <p:sp>
        <p:nvSpPr>
          <p:cNvPr id="3" name="Segnaposto data 2"/>
          <p:cNvSpPr>
            <a:spLocks noGrp="1"/>
          </p:cNvSpPr>
          <p:nvPr>
            <p:ph type="dt" sz="quarter" idx="1"/>
          </p:nvPr>
        </p:nvSpPr>
        <p:spPr>
          <a:xfrm>
            <a:off x="3850445" y="0"/>
            <a:ext cx="2945659" cy="498055"/>
          </a:xfrm>
          <a:prstGeom prst="rect">
            <a:avLst/>
          </a:prstGeom>
        </p:spPr>
        <p:txBody>
          <a:bodyPr vert="horz" lIns="91431" tIns="45715" rIns="91431" bIns="45715" rtlCol="0"/>
          <a:lstStyle>
            <a:lvl1pPr algn="r">
              <a:defRPr sz="1200"/>
            </a:lvl1pPr>
          </a:lstStyle>
          <a:p>
            <a:fld id="{CF171A77-686D-4D58-A85B-728DD7210945}" type="datetimeFigureOut">
              <a:rPr lang="it-IT" smtClean="0"/>
              <a:t>21/03/2018</a:t>
            </a:fld>
            <a:endParaRPr lang="it-IT"/>
          </a:p>
        </p:txBody>
      </p:sp>
      <p:sp>
        <p:nvSpPr>
          <p:cNvPr id="4" name="Segnaposto piè di pagina 3"/>
          <p:cNvSpPr>
            <a:spLocks noGrp="1"/>
          </p:cNvSpPr>
          <p:nvPr>
            <p:ph type="ftr" sz="quarter" idx="2"/>
          </p:nvPr>
        </p:nvSpPr>
        <p:spPr>
          <a:xfrm>
            <a:off x="2" y="9428586"/>
            <a:ext cx="2945659" cy="498055"/>
          </a:xfrm>
          <a:prstGeom prst="rect">
            <a:avLst/>
          </a:prstGeom>
        </p:spPr>
        <p:txBody>
          <a:bodyPr vert="horz" lIns="91431" tIns="45715" rIns="91431" bIns="45715" rtlCol="0" anchor="b"/>
          <a:lstStyle>
            <a:lvl1pPr algn="l">
              <a:defRPr sz="1200"/>
            </a:lvl1pPr>
          </a:lstStyle>
          <a:p>
            <a:endParaRPr lang="it-IT"/>
          </a:p>
        </p:txBody>
      </p:sp>
      <p:sp>
        <p:nvSpPr>
          <p:cNvPr id="5" name="Segnaposto numero diapositiva 4"/>
          <p:cNvSpPr>
            <a:spLocks noGrp="1"/>
          </p:cNvSpPr>
          <p:nvPr>
            <p:ph type="sldNum" sz="quarter" idx="3"/>
          </p:nvPr>
        </p:nvSpPr>
        <p:spPr>
          <a:xfrm>
            <a:off x="3850445" y="9428586"/>
            <a:ext cx="2945659" cy="498055"/>
          </a:xfrm>
          <a:prstGeom prst="rect">
            <a:avLst/>
          </a:prstGeom>
        </p:spPr>
        <p:txBody>
          <a:bodyPr vert="horz" lIns="91431" tIns="45715" rIns="91431" bIns="45715" rtlCol="0" anchor="b"/>
          <a:lstStyle>
            <a:lvl1pPr algn="r">
              <a:defRPr sz="1200"/>
            </a:lvl1pPr>
          </a:lstStyle>
          <a:p>
            <a:fld id="{C370215A-228F-4BDF-9217-2A3886AEE0B7}" type="slidenum">
              <a:rPr lang="it-IT" smtClean="0"/>
              <a:t>‹N›</a:t>
            </a:fld>
            <a:endParaRPr lang="it-IT"/>
          </a:p>
        </p:txBody>
      </p:sp>
    </p:spTree>
    <p:extLst>
      <p:ext uri="{BB962C8B-B14F-4D97-AF65-F5344CB8AC3E}">
        <p14:creationId xmlns:p14="http://schemas.microsoft.com/office/powerpoint/2010/main" val="152666113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it-IT" smtClean="0"/>
              <a:t>Fare clic per modificare lo stile del titolo</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3/21/2018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it-IT" smtClean="0"/>
              <a:t>Fare clic per modificare lo stile del titolo</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3/21/2018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3/21/2018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it-IT" smtClean="0"/>
              <a:t>Fare clic per modificare lo stile del titolo</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3/21/2018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it-IT" smtClean="0"/>
              <a:t>Fare clic per modificare lo stile del titolo</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3/21/2018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3/21/2018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it-IT" smtClean="0"/>
              <a:t>Fare clic per modificare lo stile del titolo</a:t>
            </a:r>
            <a:endParaRPr lang="en-US" dirty="0"/>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3/21/2018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3/21/2018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3/21/2018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3/21/2018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3/21/2018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it-IT" smtClean="0"/>
              <a:t>Fare clic per modificare lo stile del titolo</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42A54C80-263E-416B-A8E0-580EDEADCBDC}" type="datetimeFigureOut">
              <a:rPr lang="en-US" dirty="0"/>
              <a:t>3/21/2018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3/21/2018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3/21/2018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milanoplatinum.com/wp-content/uploads/2015/10/Francesca-Woodman-Rome-1977-e1444538502949.jpg" TargetMode="Externa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98854" y="609599"/>
            <a:ext cx="10050162" cy="4646141"/>
          </a:xfrm>
        </p:spPr>
        <p:txBody>
          <a:bodyPr/>
          <a:lstStyle/>
          <a:p>
            <a:r>
              <a:rPr lang="it-IT" dirty="0" smtClean="0"/>
              <a:t/>
            </a:r>
            <a:br>
              <a:rPr lang="it-IT" dirty="0" smtClean="0"/>
            </a:br>
            <a:r>
              <a:rPr lang="it-IT" dirty="0"/>
              <a:t/>
            </a:r>
            <a:br>
              <a:rPr lang="it-IT" dirty="0"/>
            </a:br>
            <a:r>
              <a:rPr lang="it-IT" b="1" dirty="0" smtClean="0">
                <a:solidFill>
                  <a:schemeClr val="tx1"/>
                </a:solidFill>
              </a:rPr>
              <a:t>LA DIVERSITA’ CHE FA ANCORA PAURA</a:t>
            </a:r>
            <a:br>
              <a:rPr lang="it-IT" b="1" dirty="0" smtClean="0">
                <a:solidFill>
                  <a:schemeClr val="tx1"/>
                </a:solidFill>
              </a:rPr>
            </a:br>
            <a:r>
              <a:rPr lang="it-IT" b="1" dirty="0">
                <a:solidFill>
                  <a:schemeClr val="tx1"/>
                </a:solidFill>
              </a:rPr>
              <a:t/>
            </a:r>
            <a:br>
              <a:rPr lang="it-IT" b="1" dirty="0">
                <a:solidFill>
                  <a:schemeClr val="tx1"/>
                </a:solidFill>
              </a:rPr>
            </a:br>
            <a:r>
              <a:rPr lang="it-IT" sz="2000" dirty="0">
                <a:solidFill>
                  <a:schemeClr val="tx1"/>
                </a:solidFill>
              </a:rPr>
              <a:t>Fabio Gabrielli</a:t>
            </a:r>
            <a:r>
              <a:rPr lang="it-IT" dirty="0" smtClean="0">
                <a:solidFill>
                  <a:schemeClr val="tx1"/>
                </a:solidFill>
              </a:rPr>
              <a:t/>
            </a:r>
            <a:br>
              <a:rPr lang="it-IT" dirty="0" smtClean="0">
                <a:solidFill>
                  <a:schemeClr val="tx1"/>
                </a:solidFill>
              </a:rPr>
            </a:br>
            <a:r>
              <a:rPr lang="it-IT" sz="2000" dirty="0" smtClean="0">
                <a:solidFill>
                  <a:schemeClr val="tx1"/>
                </a:solidFill>
              </a:rPr>
              <a:t>Milano, </a:t>
            </a:r>
            <a:r>
              <a:rPr lang="it-IT" sz="2000" dirty="0" smtClean="0">
                <a:solidFill>
                  <a:schemeClr val="tx1"/>
                </a:solidFill>
              </a:rPr>
              <a:t>24 </a:t>
            </a:r>
            <a:r>
              <a:rPr lang="it-IT" sz="2000" dirty="0" smtClean="0">
                <a:solidFill>
                  <a:schemeClr val="tx1"/>
                </a:solidFill>
              </a:rPr>
              <a:t>marzo </a:t>
            </a:r>
            <a:r>
              <a:rPr lang="it-IT" sz="2000" dirty="0">
                <a:solidFill>
                  <a:schemeClr val="tx1"/>
                </a:solidFill>
              </a:rPr>
              <a:t>2018</a:t>
            </a:r>
          </a:p>
        </p:txBody>
      </p:sp>
    </p:spTree>
    <p:extLst>
      <p:ext uri="{BB962C8B-B14F-4D97-AF65-F5344CB8AC3E}">
        <p14:creationId xmlns:p14="http://schemas.microsoft.com/office/powerpoint/2010/main" val="6548846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74171" y="609599"/>
            <a:ext cx="11852366" cy="5495109"/>
          </a:xfrm>
        </p:spPr>
        <p:txBody>
          <a:bodyPr>
            <a:normAutofit/>
          </a:bodyPr>
          <a:lstStyle/>
          <a:p>
            <a:r>
              <a:rPr lang="it-IT" dirty="0" smtClean="0"/>
              <a:t/>
            </a:r>
            <a:br>
              <a:rPr lang="it-IT" dirty="0" smtClean="0"/>
            </a:br>
            <a:r>
              <a:rPr lang="it-IT" sz="4000" dirty="0" smtClean="0">
                <a:solidFill>
                  <a:schemeClr val="tx1"/>
                </a:solidFill>
              </a:rPr>
              <a:t>Tu non trattieni niente, tu non puoi trattenere né ricordare niente, ecco ciò che devi amare  e sapere. Ecco che ne è di un sapere d’amore. Ama chi ti sfugge, ama colui che se ne va</a:t>
            </a:r>
            <a:r>
              <a:rPr lang="it-IT" sz="4000" dirty="0">
                <a:solidFill>
                  <a:schemeClr val="tx1"/>
                </a:solidFill>
              </a:rPr>
              <a:t/>
            </a:r>
            <a:br>
              <a:rPr lang="it-IT" sz="4000" dirty="0">
                <a:solidFill>
                  <a:schemeClr val="tx1"/>
                </a:solidFill>
              </a:rPr>
            </a:br>
            <a:r>
              <a:rPr lang="it-IT" dirty="0" smtClean="0">
                <a:solidFill>
                  <a:schemeClr val="tx1"/>
                </a:solidFill>
              </a:rPr>
              <a:t/>
            </a:r>
            <a:br>
              <a:rPr lang="it-IT" dirty="0" smtClean="0">
                <a:solidFill>
                  <a:schemeClr val="tx1"/>
                </a:solidFill>
              </a:rPr>
            </a:br>
            <a:r>
              <a:rPr lang="it-IT" dirty="0" smtClean="0">
                <a:solidFill>
                  <a:schemeClr val="tx1"/>
                </a:solidFill>
              </a:rPr>
              <a:t/>
            </a:r>
            <a:br>
              <a:rPr lang="it-IT" dirty="0" smtClean="0">
                <a:solidFill>
                  <a:schemeClr val="tx1"/>
                </a:solidFill>
              </a:rPr>
            </a:br>
            <a:r>
              <a:rPr lang="it-IT" sz="2800" dirty="0" smtClean="0">
                <a:solidFill>
                  <a:schemeClr val="tx1"/>
                </a:solidFill>
              </a:rPr>
              <a:t>(J.-L. Nancy, </a:t>
            </a:r>
            <a:r>
              <a:rPr lang="it-IT" sz="2800" i="1" dirty="0" smtClean="0">
                <a:solidFill>
                  <a:schemeClr val="tx1"/>
                </a:solidFill>
              </a:rPr>
              <a:t>Non toccarmi. Maria Maddalena e il corpo di </a:t>
            </a:r>
            <a:r>
              <a:rPr lang="it-IT" sz="2800" i="1" dirty="0" err="1" smtClean="0">
                <a:solidFill>
                  <a:schemeClr val="tx1"/>
                </a:solidFill>
              </a:rPr>
              <a:t>Gesu’</a:t>
            </a:r>
            <a:r>
              <a:rPr lang="it-IT" sz="2800" i="1" dirty="0" smtClean="0">
                <a:solidFill>
                  <a:schemeClr val="tx1"/>
                </a:solidFill>
              </a:rPr>
              <a:t> risorto</a:t>
            </a:r>
            <a:r>
              <a:rPr lang="it-IT" sz="2800" dirty="0" smtClean="0">
                <a:solidFill>
                  <a:schemeClr val="tx1"/>
                </a:solidFill>
              </a:rPr>
              <a:t>, </a:t>
            </a:r>
            <a:r>
              <a:rPr lang="it-IT" sz="2800" dirty="0" err="1" smtClean="0">
                <a:solidFill>
                  <a:schemeClr val="tx1"/>
                </a:solidFill>
              </a:rPr>
              <a:t>Edb</a:t>
            </a:r>
            <a:r>
              <a:rPr lang="it-IT" sz="2800" dirty="0" smtClean="0">
                <a:solidFill>
                  <a:schemeClr val="tx1"/>
                </a:solidFill>
              </a:rPr>
              <a:t>, Bologna 2015)</a:t>
            </a:r>
            <a:endParaRPr lang="it-IT" sz="2800" dirty="0">
              <a:solidFill>
                <a:schemeClr val="tx1"/>
              </a:solidFill>
            </a:endParaRPr>
          </a:p>
        </p:txBody>
      </p:sp>
    </p:spTree>
    <p:extLst>
      <p:ext uri="{BB962C8B-B14F-4D97-AF65-F5344CB8AC3E}">
        <p14:creationId xmlns:p14="http://schemas.microsoft.com/office/powerpoint/2010/main" val="19517427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4" y="609600"/>
            <a:ext cx="11218104" cy="5692346"/>
          </a:xfrm>
        </p:spPr>
        <p:txBody>
          <a:bodyPr>
            <a:normAutofit/>
          </a:bodyPr>
          <a:lstStyle/>
          <a:p>
            <a:r>
              <a:rPr lang="it-IT" sz="3200" dirty="0" smtClean="0">
                <a:solidFill>
                  <a:schemeClr val="tx1"/>
                </a:solidFill>
              </a:rPr>
              <a:t>“</a:t>
            </a:r>
            <a:r>
              <a:rPr lang="it-IT" sz="3200" dirty="0">
                <a:solidFill>
                  <a:schemeClr val="tx1"/>
                </a:solidFill>
              </a:rPr>
              <a:t>Toccare” qui vuol dire modificare, cambiare, spostare, mettere in discussione, ma dunque è sempre una messa in moto, un’esperienza </a:t>
            </a:r>
            <a:r>
              <a:rPr lang="it-IT" sz="3200" dirty="0" smtClean="0">
                <a:solidFill>
                  <a:schemeClr val="tx1"/>
                </a:solidFill>
              </a:rPr>
              <a:t>cinetica</a:t>
            </a:r>
            <a:br>
              <a:rPr lang="it-IT" sz="3200" dirty="0" smtClean="0">
                <a:solidFill>
                  <a:schemeClr val="tx1"/>
                </a:solidFill>
              </a:rPr>
            </a:br>
            <a:r>
              <a:rPr lang="it-IT" sz="2000" dirty="0">
                <a:solidFill>
                  <a:schemeClr val="tx1"/>
                </a:solidFill>
              </a:rPr>
              <a:t/>
            </a:r>
            <a:br>
              <a:rPr lang="it-IT" sz="2000" dirty="0">
                <a:solidFill>
                  <a:schemeClr val="tx1"/>
                </a:solidFill>
              </a:rPr>
            </a:br>
            <a:r>
              <a:rPr lang="it-IT" sz="2000" dirty="0" smtClean="0">
                <a:solidFill>
                  <a:schemeClr val="tx1"/>
                </a:solidFill>
              </a:rPr>
              <a:t>(J. DERRIDA)</a:t>
            </a:r>
            <a:endParaRPr lang="it-IT" sz="2000" dirty="0">
              <a:solidFill>
                <a:schemeClr val="tx1"/>
              </a:solidFill>
            </a:endParaRPr>
          </a:p>
        </p:txBody>
      </p:sp>
    </p:spTree>
    <p:extLst>
      <p:ext uri="{BB962C8B-B14F-4D97-AF65-F5344CB8AC3E}">
        <p14:creationId xmlns:p14="http://schemas.microsoft.com/office/powerpoint/2010/main" val="29854925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3" y="609600"/>
            <a:ext cx="10748547" cy="5305168"/>
          </a:xfrm>
        </p:spPr>
        <p:txBody>
          <a:bodyPr/>
          <a:lstStyle/>
          <a:p>
            <a:r>
              <a:rPr lang="it-IT" dirty="0" smtClean="0">
                <a:solidFill>
                  <a:schemeClr val="tx1"/>
                </a:solidFill>
              </a:rPr>
              <a:t>In </a:t>
            </a:r>
            <a:r>
              <a:rPr lang="it-IT" dirty="0">
                <a:solidFill>
                  <a:schemeClr val="tx1"/>
                </a:solidFill>
              </a:rPr>
              <a:t>un certo senso, ma quale senso, il senso è il toccare. L’esser qui, fianco a fianco, di tutti gli </a:t>
            </a:r>
            <a:r>
              <a:rPr lang="it-IT" dirty="0" smtClean="0">
                <a:solidFill>
                  <a:schemeClr val="tx1"/>
                </a:solidFill>
              </a:rPr>
              <a:t>esser-ci</a:t>
            </a:r>
            <a:r>
              <a:rPr lang="it-IT" dirty="0">
                <a:solidFill>
                  <a:schemeClr val="tx1"/>
                </a:solidFill>
              </a:rPr>
              <a:t/>
            </a:r>
            <a:br>
              <a:rPr lang="it-IT" dirty="0">
                <a:solidFill>
                  <a:schemeClr val="tx1"/>
                </a:solidFill>
              </a:rPr>
            </a:br>
            <a:r>
              <a:rPr lang="it-IT" sz="2000" dirty="0">
                <a:solidFill>
                  <a:schemeClr val="tx1"/>
                </a:solidFill>
              </a:rPr>
              <a:t>(J.L. NANCY)</a:t>
            </a:r>
            <a:endParaRPr lang="it-IT" sz="2000" dirty="0"/>
          </a:p>
        </p:txBody>
      </p:sp>
    </p:spTree>
    <p:extLst>
      <p:ext uri="{BB962C8B-B14F-4D97-AF65-F5344CB8AC3E}">
        <p14:creationId xmlns:p14="http://schemas.microsoft.com/office/powerpoint/2010/main" val="17661883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3" y="609600"/>
            <a:ext cx="10468462" cy="5782962"/>
          </a:xfrm>
        </p:spPr>
        <p:txBody>
          <a:bodyPr/>
          <a:lstStyle/>
          <a:p>
            <a:r>
              <a:rPr lang="it-IT" dirty="0" smtClean="0">
                <a:solidFill>
                  <a:schemeClr val="tx1"/>
                </a:solidFill>
              </a:rPr>
              <a:t>FORME DEL TOCCARE</a:t>
            </a:r>
            <a:br>
              <a:rPr lang="it-IT" dirty="0" smtClean="0">
                <a:solidFill>
                  <a:schemeClr val="tx1"/>
                </a:solidFill>
              </a:rPr>
            </a:br>
            <a:r>
              <a:rPr lang="it-IT" dirty="0" smtClean="0">
                <a:solidFill>
                  <a:schemeClr val="tx1"/>
                </a:solidFill>
              </a:rPr>
              <a:t/>
            </a:r>
            <a:br>
              <a:rPr lang="it-IT" dirty="0" smtClean="0">
                <a:solidFill>
                  <a:schemeClr val="tx1"/>
                </a:solidFill>
              </a:rPr>
            </a:br>
            <a:r>
              <a:rPr lang="it-IT" dirty="0" smtClean="0">
                <a:solidFill>
                  <a:schemeClr val="tx1"/>
                </a:solidFill>
              </a:rPr>
              <a:t>1. </a:t>
            </a:r>
            <a:r>
              <a:rPr lang="it-IT" b="1" dirty="0" smtClean="0">
                <a:solidFill>
                  <a:schemeClr val="tx1"/>
                </a:solidFill>
              </a:rPr>
              <a:t>Toccare direttamente il mio corpo</a:t>
            </a:r>
            <a:r>
              <a:rPr lang="it-IT" dirty="0" smtClean="0">
                <a:solidFill>
                  <a:schemeClr val="tx1"/>
                </a:solidFill>
              </a:rPr>
              <a:t/>
            </a:r>
            <a:br>
              <a:rPr lang="it-IT" dirty="0" smtClean="0">
                <a:solidFill>
                  <a:schemeClr val="tx1"/>
                </a:solidFill>
              </a:rPr>
            </a:br>
            <a:r>
              <a:rPr lang="it-IT" dirty="0" smtClean="0">
                <a:solidFill>
                  <a:schemeClr val="tx1"/>
                </a:solidFill>
              </a:rPr>
              <a:t/>
            </a:r>
            <a:br>
              <a:rPr lang="it-IT" dirty="0" smtClean="0">
                <a:solidFill>
                  <a:schemeClr val="tx1"/>
                </a:solidFill>
              </a:rPr>
            </a:br>
            <a:r>
              <a:rPr lang="it-IT" dirty="0" smtClean="0">
                <a:solidFill>
                  <a:schemeClr val="tx1"/>
                </a:solidFill>
              </a:rPr>
              <a:t>«In quel tempo venne da Gesù un lebbroso, che lo supplicava in ginocchio e gli diceva: «Se vuoi, puoi purificarmi!». Ne ebbe compassione, tese la mano, lo toccò…»</a:t>
            </a:r>
            <a:br>
              <a:rPr lang="it-IT" dirty="0" smtClean="0">
                <a:solidFill>
                  <a:schemeClr val="tx1"/>
                </a:solidFill>
              </a:rPr>
            </a:br>
            <a:r>
              <a:rPr lang="it-IT" dirty="0" smtClean="0">
                <a:solidFill>
                  <a:schemeClr val="tx1"/>
                </a:solidFill>
              </a:rPr>
              <a:t>(Mc, 1, 40-41)</a:t>
            </a:r>
            <a:endParaRPr lang="it-IT" dirty="0">
              <a:solidFill>
                <a:schemeClr val="tx1"/>
              </a:solidFill>
            </a:endParaRPr>
          </a:p>
        </p:txBody>
      </p:sp>
    </p:spTree>
    <p:extLst>
      <p:ext uri="{BB962C8B-B14F-4D97-AF65-F5344CB8AC3E}">
        <p14:creationId xmlns:p14="http://schemas.microsoft.com/office/powerpoint/2010/main" val="23620011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3" y="609600"/>
            <a:ext cx="11045109" cy="5272216"/>
          </a:xfrm>
        </p:spPr>
        <p:txBody>
          <a:bodyPr>
            <a:normAutofit/>
          </a:bodyPr>
          <a:lstStyle/>
          <a:p>
            <a:r>
              <a:rPr lang="it-IT" sz="2000" dirty="0" smtClean="0">
                <a:solidFill>
                  <a:schemeClr val="tx1"/>
                </a:solidFill>
              </a:rPr>
              <a:t/>
            </a:r>
            <a:br>
              <a:rPr lang="it-IT" sz="2000" dirty="0" smtClean="0">
                <a:solidFill>
                  <a:schemeClr val="tx1"/>
                </a:solidFill>
              </a:rPr>
            </a:br>
            <a:r>
              <a:rPr lang="it-IT" sz="2800" b="1" dirty="0" smtClean="0">
                <a:solidFill>
                  <a:schemeClr val="tx1"/>
                </a:solidFill>
              </a:rPr>
              <a:t>2. Toccare il sapiente</a:t>
            </a:r>
            <a:r>
              <a:rPr lang="it-IT" sz="2000" dirty="0" smtClean="0">
                <a:solidFill>
                  <a:schemeClr val="tx1"/>
                </a:solidFill>
              </a:rPr>
              <a:t/>
            </a:r>
            <a:br>
              <a:rPr lang="it-IT" sz="2000" dirty="0" smtClean="0">
                <a:solidFill>
                  <a:schemeClr val="tx1"/>
                </a:solidFill>
              </a:rPr>
            </a:br>
            <a:r>
              <a:rPr lang="it-IT" sz="2000" dirty="0">
                <a:solidFill>
                  <a:schemeClr val="tx1"/>
                </a:solidFill>
              </a:rPr>
              <a:t/>
            </a:r>
            <a:br>
              <a:rPr lang="it-IT" sz="2000" dirty="0">
                <a:solidFill>
                  <a:schemeClr val="tx1"/>
                </a:solidFill>
              </a:rPr>
            </a:br>
            <a:r>
              <a:rPr lang="it-IT" sz="2000" dirty="0" smtClean="0">
                <a:solidFill>
                  <a:schemeClr val="tx1"/>
                </a:solidFill>
              </a:rPr>
              <a:t>«</a:t>
            </a:r>
            <a:r>
              <a:rPr lang="it-IT" sz="2000" dirty="0">
                <a:solidFill>
                  <a:schemeClr val="tx1"/>
                </a:solidFill>
              </a:rPr>
              <a:t>Ti dirò, Socrate» rispose «una cosa incredibile, per gli dei, ma vera! </a:t>
            </a:r>
            <a:r>
              <a:rPr lang="it-IT" sz="2000" dirty="0" smtClean="0">
                <a:solidFill>
                  <a:schemeClr val="tx1"/>
                </a:solidFill>
              </a:rPr>
              <a:t>Io </a:t>
            </a:r>
            <a:r>
              <a:rPr lang="it-IT" sz="2000" dirty="0">
                <a:solidFill>
                  <a:schemeClr val="tx1"/>
                </a:solidFill>
              </a:rPr>
              <a:t>in sommo grado progredivo quando sedevo proprio vicino a te, standoti accanto e </a:t>
            </a:r>
            <a:r>
              <a:rPr lang="it-IT" sz="2000" dirty="0" smtClean="0">
                <a:solidFill>
                  <a:schemeClr val="tx1"/>
                </a:solidFill>
              </a:rPr>
              <a:t>toccandoti </a:t>
            </a:r>
            <a:r>
              <a:rPr lang="it-IT" sz="2000" dirty="0">
                <a:solidFill>
                  <a:schemeClr val="tx1"/>
                </a:solidFill>
              </a:rPr>
              <a:t>(</a:t>
            </a:r>
            <a:r>
              <a:rPr lang="it-IT" sz="2000" i="1" dirty="0" err="1">
                <a:solidFill>
                  <a:schemeClr val="tx1"/>
                </a:solidFill>
              </a:rPr>
              <a:t>kaì</a:t>
            </a:r>
            <a:r>
              <a:rPr lang="it-IT" sz="2000" i="1" dirty="0">
                <a:solidFill>
                  <a:schemeClr val="tx1"/>
                </a:solidFill>
              </a:rPr>
              <a:t> </a:t>
            </a:r>
            <a:r>
              <a:rPr lang="it-IT" sz="2000" i="1" dirty="0" err="1" smtClean="0">
                <a:solidFill>
                  <a:schemeClr val="tx1"/>
                </a:solidFill>
              </a:rPr>
              <a:t>haptómenos</a:t>
            </a:r>
            <a:r>
              <a:rPr lang="it-IT" sz="2000" dirty="0" smtClean="0">
                <a:solidFill>
                  <a:schemeClr val="tx1"/>
                </a:solidFill>
              </a:rPr>
              <a:t>)</a:t>
            </a:r>
            <a:br>
              <a:rPr lang="it-IT" sz="2000" dirty="0" smtClean="0">
                <a:solidFill>
                  <a:schemeClr val="tx1"/>
                </a:solidFill>
              </a:rPr>
            </a:br>
            <a:r>
              <a:rPr lang="it-IT" sz="2000" dirty="0" smtClean="0">
                <a:solidFill>
                  <a:schemeClr val="tx1"/>
                </a:solidFill>
              </a:rPr>
              <a:t>(</a:t>
            </a:r>
            <a:r>
              <a:rPr lang="it-IT" sz="2000" i="1" dirty="0" smtClean="0">
                <a:solidFill>
                  <a:schemeClr val="tx1"/>
                </a:solidFill>
              </a:rPr>
              <a:t>Teagete</a:t>
            </a:r>
            <a:r>
              <a:rPr lang="it-IT" sz="2000" dirty="0" smtClean="0">
                <a:solidFill>
                  <a:schemeClr val="tx1"/>
                </a:solidFill>
              </a:rPr>
              <a:t>,1997)</a:t>
            </a:r>
            <a:br>
              <a:rPr lang="it-IT" sz="2000" dirty="0" smtClean="0">
                <a:solidFill>
                  <a:schemeClr val="tx1"/>
                </a:solidFill>
              </a:rPr>
            </a:br>
            <a:r>
              <a:rPr lang="it-IT" sz="2000" dirty="0">
                <a:solidFill>
                  <a:schemeClr val="tx1"/>
                </a:solidFill>
              </a:rPr>
              <a:t/>
            </a:r>
            <a:br>
              <a:rPr lang="it-IT" sz="2000" dirty="0">
                <a:solidFill>
                  <a:schemeClr val="tx1"/>
                </a:solidFill>
              </a:rPr>
            </a:br>
            <a:r>
              <a:rPr lang="it-IT" sz="2000" dirty="0" smtClean="0">
                <a:solidFill>
                  <a:schemeClr val="tx1"/>
                </a:solidFill>
              </a:rPr>
              <a:t/>
            </a:r>
            <a:br>
              <a:rPr lang="it-IT" sz="2000" dirty="0" smtClean="0">
                <a:solidFill>
                  <a:schemeClr val="tx1"/>
                </a:solidFill>
              </a:rPr>
            </a:br>
            <a:r>
              <a:rPr lang="it-IT" sz="2000" dirty="0">
                <a:solidFill>
                  <a:schemeClr val="tx1"/>
                </a:solidFill>
              </a:rPr>
              <a:t>«Sarebbe bello, Agatone, se la sapienza fosse fatta in modo da scorrere, se ci tocchiamo l'un l'altro, da chi è più pieno a chi è più vuoto, così come nelle coppe l'acqua scorre attraverso il filo di lana dalla più piena alla più </a:t>
            </a:r>
            <a:r>
              <a:rPr lang="it-IT" sz="2000" dirty="0" smtClean="0">
                <a:solidFill>
                  <a:schemeClr val="tx1"/>
                </a:solidFill>
              </a:rPr>
              <a:t>vuota</a:t>
            </a:r>
            <a:br>
              <a:rPr lang="it-IT" sz="2000" dirty="0" smtClean="0">
                <a:solidFill>
                  <a:schemeClr val="tx1"/>
                </a:solidFill>
              </a:rPr>
            </a:br>
            <a:r>
              <a:rPr lang="it-IT" sz="2000" dirty="0" smtClean="0">
                <a:solidFill>
                  <a:schemeClr val="tx1"/>
                </a:solidFill>
              </a:rPr>
              <a:t> </a:t>
            </a:r>
            <a:r>
              <a:rPr lang="it-IT" sz="2000" dirty="0">
                <a:solidFill>
                  <a:schemeClr val="tx1"/>
                </a:solidFill>
              </a:rPr>
              <a:t>(</a:t>
            </a:r>
            <a:r>
              <a:rPr lang="it-IT" sz="2000" i="1" dirty="0" smtClean="0">
                <a:solidFill>
                  <a:schemeClr val="tx1"/>
                </a:solidFill>
              </a:rPr>
              <a:t>Simposi</a:t>
            </a:r>
            <a:r>
              <a:rPr lang="it-IT" sz="2000" dirty="0" smtClean="0">
                <a:solidFill>
                  <a:schemeClr val="tx1"/>
                </a:solidFill>
              </a:rPr>
              <a:t>o, 175d</a:t>
            </a:r>
            <a:r>
              <a:rPr lang="it-IT" sz="2000" dirty="0">
                <a:solidFill>
                  <a:schemeClr val="tx1"/>
                </a:solidFill>
              </a:rPr>
              <a:t>)</a:t>
            </a:r>
          </a:p>
        </p:txBody>
      </p:sp>
    </p:spTree>
    <p:extLst>
      <p:ext uri="{BB962C8B-B14F-4D97-AF65-F5344CB8AC3E}">
        <p14:creationId xmlns:p14="http://schemas.microsoft.com/office/powerpoint/2010/main" val="23245504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3" y="609600"/>
            <a:ext cx="9850623" cy="5156886"/>
          </a:xfrm>
        </p:spPr>
        <p:txBody>
          <a:bodyPr/>
          <a:lstStyle/>
          <a:p>
            <a:r>
              <a:rPr lang="it-IT" sz="2800" b="1" dirty="0" smtClean="0">
                <a:solidFill>
                  <a:schemeClr val="tx1"/>
                </a:solidFill>
              </a:rPr>
              <a:t>3. Toccare ciò che rinvia al mio corpo</a:t>
            </a:r>
            <a:r>
              <a:rPr lang="it-IT" sz="1800" dirty="0" smtClean="0">
                <a:solidFill>
                  <a:schemeClr val="tx1"/>
                </a:solidFill>
              </a:rPr>
              <a:t/>
            </a:r>
            <a:br>
              <a:rPr lang="it-IT" sz="1800" dirty="0" smtClean="0">
                <a:solidFill>
                  <a:schemeClr val="tx1"/>
                </a:solidFill>
              </a:rPr>
            </a:br>
            <a:r>
              <a:rPr lang="it-IT" dirty="0" smtClean="0">
                <a:solidFill>
                  <a:schemeClr val="tx1"/>
                </a:solidFill>
              </a:rPr>
              <a:t/>
            </a:r>
            <a:br>
              <a:rPr lang="it-IT" dirty="0" smtClean="0">
                <a:solidFill>
                  <a:schemeClr val="tx1"/>
                </a:solidFill>
              </a:rPr>
            </a:br>
            <a:r>
              <a:rPr lang="it-IT" dirty="0" smtClean="0">
                <a:solidFill>
                  <a:schemeClr val="tx1"/>
                </a:solidFill>
              </a:rPr>
              <a:t>Mi piace sapere che interrompi un momento della tua giornata per tenere in mano una mia lettera</a:t>
            </a:r>
            <a:br>
              <a:rPr lang="it-IT" dirty="0" smtClean="0">
                <a:solidFill>
                  <a:schemeClr val="tx1"/>
                </a:solidFill>
              </a:rPr>
            </a:br>
            <a:r>
              <a:rPr lang="it-IT" dirty="0" smtClean="0">
                <a:solidFill>
                  <a:schemeClr val="tx1"/>
                </a:solidFill>
              </a:rPr>
              <a:t>(Film «La corrispondenza, 2016)</a:t>
            </a:r>
            <a:endParaRPr lang="it-IT" dirty="0">
              <a:solidFill>
                <a:schemeClr val="tx1"/>
              </a:solidFill>
            </a:endParaRPr>
          </a:p>
        </p:txBody>
      </p:sp>
    </p:spTree>
    <p:extLst>
      <p:ext uri="{BB962C8B-B14F-4D97-AF65-F5344CB8AC3E}">
        <p14:creationId xmlns:p14="http://schemas.microsoft.com/office/powerpoint/2010/main" val="6127478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3" y="181232"/>
            <a:ext cx="11196987" cy="6219568"/>
          </a:xfrm>
        </p:spPr>
        <p:txBody>
          <a:bodyPr>
            <a:normAutofit/>
          </a:bodyPr>
          <a:lstStyle/>
          <a:p>
            <a:r>
              <a:rPr lang="it-IT" sz="3200" dirty="0" smtClean="0">
                <a:solidFill>
                  <a:schemeClr val="tx1"/>
                </a:solidFill>
              </a:rPr>
              <a:t/>
            </a:r>
            <a:br>
              <a:rPr lang="it-IT" sz="3200" dirty="0" smtClean="0">
                <a:solidFill>
                  <a:schemeClr val="tx1"/>
                </a:solidFill>
              </a:rPr>
            </a:br>
            <a:r>
              <a:rPr lang="it-IT" dirty="0" smtClean="0">
                <a:solidFill>
                  <a:schemeClr val="tx1"/>
                </a:solidFill>
              </a:rPr>
              <a:t/>
            </a:r>
            <a:br>
              <a:rPr lang="it-IT" dirty="0" smtClean="0">
                <a:solidFill>
                  <a:schemeClr val="tx1"/>
                </a:solidFill>
              </a:rPr>
            </a:br>
            <a:r>
              <a:rPr lang="it-IT" sz="4400" dirty="0" smtClean="0">
                <a:solidFill>
                  <a:schemeClr val="tx1"/>
                </a:solidFill>
              </a:rPr>
              <a:t>Con i sensi non cogliamo soltanto la pietra e il legno, né soltanto la carne e le ossa; quando stringiamo le mani e premiamo le labbra di un essere senziente, allora cogliamo anche i sentimenti</a:t>
            </a:r>
            <a:r>
              <a:rPr lang="it-IT" sz="4400" dirty="0">
                <a:solidFill>
                  <a:schemeClr val="tx1"/>
                </a:solidFill>
              </a:rPr>
              <a:t/>
            </a:r>
            <a:br>
              <a:rPr lang="it-IT" sz="4400" dirty="0">
                <a:solidFill>
                  <a:schemeClr val="tx1"/>
                </a:solidFill>
              </a:rPr>
            </a:br>
            <a:r>
              <a:rPr lang="it-IT" dirty="0" smtClean="0">
                <a:solidFill>
                  <a:schemeClr val="tx1"/>
                </a:solidFill>
              </a:rPr>
              <a:t/>
            </a:r>
            <a:br>
              <a:rPr lang="it-IT" dirty="0" smtClean="0">
                <a:solidFill>
                  <a:schemeClr val="tx1"/>
                </a:solidFill>
              </a:rPr>
            </a:br>
            <a:r>
              <a:rPr lang="it-IT" dirty="0" smtClean="0">
                <a:solidFill>
                  <a:schemeClr val="tx1"/>
                </a:solidFill>
              </a:rPr>
              <a:t>(L. </a:t>
            </a:r>
            <a:r>
              <a:rPr lang="it-IT" dirty="0" err="1" smtClean="0">
                <a:solidFill>
                  <a:schemeClr val="tx1"/>
                </a:solidFill>
              </a:rPr>
              <a:t>Feuerbach</a:t>
            </a:r>
            <a:r>
              <a:rPr lang="it-IT" dirty="0" smtClean="0">
                <a:solidFill>
                  <a:schemeClr val="tx1"/>
                </a:solidFill>
              </a:rPr>
              <a:t>)   </a:t>
            </a:r>
            <a:endParaRPr lang="it-IT" dirty="0">
              <a:solidFill>
                <a:schemeClr val="tx1"/>
              </a:solidFill>
            </a:endParaRPr>
          </a:p>
        </p:txBody>
      </p:sp>
    </p:spTree>
    <p:extLst>
      <p:ext uri="{BB962C8B-B14F-4D97-AF65-F5344CB8AC3E}">
        <p14:creationId xmlns:p14="http://schemas.microsoft.com/office/powerpoint/2010/main" val="6163284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62465" y="609599"/>
            <a:ext cx="11738919" cy="5123935"/>
          </a:xfrm>
        </p:spPr>
        <p:txBody>
          <a:bodyPr>
            <a:normAutofit/>
          </a:bodyPr>
          <a:lstStyle/>
          <a:p>
            <a:r>
              <a:rPr lang="it-IT" dirty="0" smtClean="0">
                <a:solidFill>
                  <a:schemeClr val="tx1"/>
                </a:solidFill>
              </a:rPr>
              <a:t>4. Il toccare digitale :</a:t>
            </a:r>
            <a:br>
              <a:rPr lang="it-IT" dirty="0" smtClean="0">
                <a:solidFill>
                  <a:schemeClr val="tx1"/>
                </a:solidFill>
              </a:rPr>
            </a:br>
            <a:r>
              <a:rPr lang="it-IT" dirty="0">
                <a:solidFill>
                  <a:schemeClr val="tx1"/>
                </a:solidFill>
              </a:rPr>
              <a:t/>
            </a:r>
            <a:br>
              <a:rPr lang="it-IT" dirty="0">
                <a:solidFill>
                  <a:schemeClr val="tx1"/>
                </a:solidFill>
              </a:rPr>
            </a:br>
            <a:r>
              <a:rPr lang="it-IT" dirty="0" smtClean="0">
                <a:solidFill>
                  <a:schemeClr val="tx1"/>
                </a:solidFill>
              </a:rPr>
              <a:t>Telefonini, messaggini, ditini che battono </a:t>
            </a:r>
            <a:r>
              <a:rPr lang="it-IT" dirty="0" err="1" smtClean="0">
                <a:solidFill>
                  <a:schemeClr val="tx1"/>
                </a:solidFill>
              </a:rPr>
              <a:t>tastini</a:t>
            </a:r>
            <a:r>
              <a:rPr lang="it-IT" dirty="0" smtClean="0">
                <a:solidFill>
                  <a:schemeClr val="tx1"/>
                </a:solidFill>
              </a:rPr>
              <a:t/>
            </a:r>
            <a:br>
              <a:rPr lang="it-IT" dirty="0" smtClean="0">
                <a:solidFill>
                  <a:schemeClr val="tx1"/>
                </a:solidFill>
              </a:rPr>
            </a:br>
            <a:r>
              <a:rPr lang="it-IT" dirty="0" smtClean="0">
                <a:solidFill>
                  <a:schemeClr val="tx1"/>
                </a:solidFill>
              </a:rPr>
              <a:t>(C. Magris)</a:t>
            </a:r>
            <a:br>
              <a:rPr lang="it-IT" dirty="0" smtClean="0">
                <a:solidFill>
                  <a:schemeClr val="tx1"/>
                </a:solidFill>
              </a:rPr>
            </a:br>
            <a:r>
              <a:rPr lang="it-IT" dirty="0">
                <a:solidFill>
                  <a:schemeClr val="tx1"/>
                </a:solidFill>
              </a:rPr>
              <a:t/>
            </a:r>
            <a:br>
              <a:rPr lang="it-IT" dirty="0">
                <a:solidFill>
                  <a:schemeClr val="tx1"/>
                </a:solidFill>
              </a:rPr>
            </a:br>
            <a:r>
              <a:rPr lang="it-IT" sz="1600" dirty="0" smtClean="0">
                <a:solidFill>
                  <a:schemeClr val="tx1"/>
                </a:solidFill>
              </a:rPr>
              <a:t>J. </a:t>
            </a:r>
            <a:r>
              <a:rPr lang="it-IT" sz="1600" dirty="0" err="1" smtClean="0">
                <a:solidFill>
                  <a:schemeClr val="tx1"/>
                </a:solidFill>
              </a:rPr>
              <a:t>M.Twenge</a:t>
            </a:r>
            <a:r>
              <a:rPr lang="it-IT" sz="1600" dirty="0" smtClean="0">
                <a:solidFill>
                  <a:schemeClr val="tx1"/>
                </a:solidFill>
              </a:rPr>
              <a:t>, </a:t>
            </a:r>
            <a:r>
              <a:rPr lang="it-IT" sz="1600" i="1" dirty="0" err="1" smtClean="0">
                <a:solidFill>
                  <a:schemeClr val="tx1"/>
                </a:solidFill>
              </a:rPr>
              <a:t>iGen</a:t>
            </a:r>
            <a:r>
              <a:rPr lang="it-IT" sz="1600" i="1" dirty="0" smtClean="0">
                <a:solidFill>
                  <a:schemeClr val="tx1"/>
                </a:solidFill>
              </a:rPr>
              <a:t>: </a:t>
            </a:r>
            <a:r>
              <a:rPr lang="it-IT" sz="1600" i="1" dirty="0" err="1" smtClean="0">
                <a:solidFill>
                  <a:schemeClr val="tx1"/>
                </a:solidFill>
              </a:rPr>
              <a:t>Why</a:t>
            </a:r>
            <a:r>
              <a:rPr lang="it-IT" sz="1600" i="1" dirty="0" smtClean="0">
                <a:solidFill>
                  <a:schemeClr val="tx1"/>
                </a:solidFill>
              </a:rPr>
              <a:t> </a:t>
            </a:r>
            <a:r>
              <a:rPr lang="it-IT" sz="1600" i="1" dirty="0" err="1" smtClean="0">
                <a:solidFill>
                  <a:schemeClr val="tx1"/>
                </a:solidFill>
              </a:rPr>
              <a:t>Today’s</a:t>
            </a:r>
            <a:r>
              <a:rPr lang="it-IT" sz="1600" i="1" dirty="0" smtClean="0">
                <a:solidFill>
                  <a:schemeClr val="tx1"/>
                </a:solidFill>
              </a:rPr>
              <a:t> Super-</a:t>
            </a:r>
            <a:r>
              <a:rPr lang="it-IT" sz="1600" i="1" dirty="0" err="1" smtClean="0">
                <a:solidFill>
                  <a:schemeClr val="tx1"/>
                </a:solidFill>
              </a:rPr>
              <a:t>Connected</a:t>
            </a:r>
            <a:r>
              <a:rPr lang="it-IT" sz="1600" i="1" dirty="0" smtClean="0">
                <a:solidFill>
                  <a:schemeClr val="tx1"/>
                </a:solidFill>
              </a:rPr>
              <a:t> Kids are </a:t>
            </a:r>
            <a:r>
              <a:rPr lang="it-IT" sz="1600" i="1" dirty="0" err="1" smtClean="0">
                <a:solidFill>
                  <a:schemeClr val="tx1"/>
                </a:solidFill>
              </a:rPr>
              <a:t>Growing</a:t>
            </a:r>
            <a:r>
              <a:rPr lang="it-IT" sz="1600" i="1" dirty="0" smtClean="0">
                <a:solidFill>
                  <a:schemeClr val="tx1"/>
                </a:solidFill>
              </a:rPr>
              <a:t> up </a:t>
            </a:r>
            <a:r>
              <a:rPr lang="it-IT" sz="1600" i="1" dirty="0" err="1" smtClean="0">
                <a:solidFill>
                  <a:schemeClr val="tx1"/>
                </a:solidFill>
              </a:rPr>
              <a:t>Less</a:t>
            </a:r>
            <a:r>
              <a:rPr lang="it-IT" sz="1600" i="1" dirty="0" smtClean="0">
                <a:solidFill>
                  <a:schemeClr val="tx1"/>
                </a:solidFill>
              </a:rPr>
              <a:t> </a:t>
            </a:r>
            <a:r>
              <a:rPr lang="it-IT" sz="1600" i="1" dirty="0" err="1" smtClean="0">
                <a:solidFill>
                  <a:schemeClr val="tx1"/>
                </a:solidFill>
              </a:rPr>
              <a:t>Rebellious</a:t>
            </a:r>
            <a:r>
              <a:rPr lang="it-IT" sz="1600" i="1" dirty="0" smtClean="0">
                <a:solidFill>
                  <a:schemeClr val="tx1"/>
                </a:solidFill>
              </a:rPr>
              <a:t>, More </a:t>
            </a:r>
            <a:r>
              <a:rPr lang="it-IT" sz="1600" i="1" dirty="0" err="1" smtClean="0">
                <a:solidFill>
                  <a:schemeClr val="tx1"/>
                </a:solidFill>
              </a:rPr>
              <a:t>Tolerant</a:t>
            </a:r>
            <a:r>
              <a:rPr lang="it-IT" sz="1600" i="1" dirty="0" smtClean="0">
                <a:solidFill>
                  <a:schemeClr val="tx1"/>
                </a:solidFill>
              </a:rPr>
              <a:t>, </a:t>
            </a:r>
            <a:r>
              <a:rPr lang="it-IT" sz="1600" i="1" dirty="0" err="1" smtClean="0">
                <a:solidFill>
                  <a:schemeClr val="tx1"/>
                </a:solidFill>
              </a:rPr>
              <a:t>Less</a:t>
            </a:r>
            <a:r>
              <a:rPr lang="it-IT" sz="1600" i="1" dirty="0" smtClean="0">
                <a:solidFill>
                  <a:schemeClr val="tx1"/>
                </a:solidFill>
              </a:rPr>
              <a:t> Happy—and </a:t>
            </a:r>
            <a:r>
              <a:rPr lang="it-IT" sz="1600" i="1" dirty="0" err="1" smtClean="0">
                <a:solidFill>
                  <a:schemeClr val="tx1"/>
                </a:solidFill>
              </a:rPr>
              <a:t>Completely</a:t>
            </a:r>
            <a:r>
              <a:rPr lang="it-IT" sz="1600" i="1" dirty="0" smtClean="0">
                <a:solidFill>
                  <a:schemeClr val="tx1"/>
                </a:solidFill>
              </a:rPr>
              <a:t> </a:t>
            </a:r>
            <a:r>
              <a:rPr lang="it-IT" sz="1600" i="1" dirty="0" err="1" smtClean="0">
                <a:solidFill>
                  <a:schemeClr val="tx1"/>
                </a:solidFill>
              </a:rPr>
              <a:t>Unprepared</a:t>
            </a:r>
            <a:r>
              <a:rPr lang="it-IT" sz="1600" i="1" dirty="0" smtClean="0">
                <a:solidFill>
                  <a:schemeClr val="tx1"/>
                </a:solidFill>
              </a:rPr>
              <a:t> for </a:t>
            </a:r>
            <a:r>
              <a:rPr lang="it-IT" sz="1600" i="1" dirty="0" err="1" smtClean="0">
                <a:solidFill>
                  <a:schemeClr val="tx1"/>
                </a:solidFill>
              </a:rPr>
              <a:t>Adulthood</a:t>
            </a:r>
            <a:r>
              <a:rPr lang="it-IT" sz="1600" i="1" dirty="0" smtClean="0">
                <a:solidFill>
                  <a:schemeClr val="tx1"/>
                </a:solidFill>
              </a:rPr>
              <a:t>—and </a:t>
            </a:r>
            <a:r>
              <a:rPr lang="it-IT" sz="1600" i="1" dirty="0" err="1" smtClean="0">
                <a:solidFill>
                  <a:schemeClr val="tx1"/>
                </a:solidFill>
              </a:rPr>
              <a:t>What</a:t>
            </a:r>
            <a:r>
              <a:rPr lang="it-IT" sz="1600" i="1" dirty="0" smtClean="0">
                <a:solidFill>
                  <a:schemeClr val="tx1"/>
                </a:solidFill>
              </a:rPr>
              <a:t> </a:t>
            </a:r>
            <a:r>
              <a:rPr lang="it-IT" sz="1600" i="1" dirty="0" err="1" smtClean="0">
                <a:solidFill>
                  <a:schemeClr val="tx1"/>
                </a:solidFill>
              </a:rPr>
              <a:t>Means</a:t>
            </a:r>
            <a:r>
              <a:rPr lang="it-IT" sz="1600" i="1" dirty="0" smtClean="0">
                <a:solidFill>
                  <a:schemeClr val="tx1"/>
                </a:solidFill>
              </a:rPr>
              <a:t> for the </a:t>
            </a:r>
            <a:r>
              <a:rPr lang="it-IT" sz="1600" i="1" dirty="0" err="1" smtClean="0">
                <a:solidFill>
                  <a:schemeClr val="tx1"/>
                </a:solidFill>
              </a:rPr>
              <a:t>Rest</a:t>
            </a:r>
            <a:r>
              <a:rPr lang="it-IT" sz="1600" i="1" dirty="0" smtClean="0">
                <a:solidFill>
                  <a:schemeClr val="tx1"/>
                </a:solidFill>
              </a:rPr>
              <a:t> of </a:t>
            </a:r>
            <a:r>
              <a:rPr lang="it-IT" sz="1600" i="1" dirty="0" err="1" smtClean="0">
                <a:solidFill>
                  <a:schemeClr val="tx1"/>
                </a:solidFill>
              </a:rPr>
              <a:t>Us</a:t>
            </a:r>
            <a:r>
              <a:rPr lang="it-IT" sz="1600" dirty="0" smtClean="0">
                <a:solidFill>
                  <a:schemeClr val="tx1"/>
                </a:solidFill>
              </a:rPr>
              <a:t>, Simon and </a:t>
            </a:r>
            <a:r>
              <a:rPr lang="it-IT" sz="1600" dirty="0" err="1" smtClean="0">
                <a:solidFill>
                  <a:schemeClr val="tx1"/>
                </a:solidFill>
              </a:rPr>
              <a:t>Schuster</a:t>
            </a:r>
            <a:r>
              <a:rPr lang="it-IT" sz="1600" dirty="0" smtClean="0">
                <a:solidFill>
                  <a:schemeClr val="tx1"/>
                </a:solidFill>
              </a:rPr>
              <a:t>, New York 2018.</a:t>
            </a:r>
            <a:endParaRPr lang="it-IT" sz="1600" dirty="0">
              <a:solidFill>
                <a:schemeClr val="tx1"/>
              </a:solidFill>
            </a:endParaRPr>
          </a:p>
        </p:txBody>
      </p:sp>
    </p:spTree>
    <p:extLst>
      <p:ext uri="{BB962C8B-B14F-4D97-AF65-F5344CB8AC3E}">
        <p14:creationId xmlns:p14="http://schemas.microsoft.com/office/powerpoint/2010/main" val="25333190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4" y="609600"/>
            <a:ext cx="8596668" cy="4815840"/>
          </a:xfrm>
        </p:spPr>
        <p:txBody>
          <a:bodyPr/>
          <a:lstStyle/>
          <a:p>
            <a:r>
              <a:rPr lang="it-IT" dirty="0" smtClean="0">
                <a:solidFill>
                  <a:schemeClr val="tx1"/>
                </a:solidFill>
              </a:rPr>
              <a:t/>
            </a:r>
            <a:br>
              <a:rPr lang="it-IT" dirty="0" smtClean="0">
                <a:solidFill>
                  <a:schemeClr val="tx1"/>
                </a:solidFill>
              </a:rPr>
            </a:br>
            <a:r>
              <a:rPr lang="it-IT" dirty="0">
                <a:solidFill>
                  <a:schemeClr val="tx1"/>
                </a:solidFill>
              </a:rPr>
              <a:t> </a:t>
            </a:r>
            <a:r>
              <a:rPr lang="it-IT" dirty="0" smtClean="0">
                <a:solidFill>
                  <a:schemeClr val="tx1"/>
                </a:solidFill>
              </a:rPr>
              <a:t>      </a:t>
            </a:r>
            <a:br>
              <a:rPr lang="it-IT" dirty="0" smtClean="0">
                <a:solidFill>
                  <a:schemeClr val="tx1"/>
                </a:solidFill>
              </a:rPr>
            </a:br>
            <a:r>
              <a:rPr lang="it-IT" dirty="0">
                <a:solidFill>
                  <a:schemeClr val="tx1"/>
                </a:solidFill>
              </a:rPr>
              <a:t/>
            </a:r>
            <a:br>
              <a:rPr lang="it-IT" dirty="0">
                <a:solidFill>
                  <a:schemeClr val="tx1"/>
                </a:solidFill>
              </a:rPr>
            </a:br>
            <a:r>
              <a:rPr lang="it-IT" dirty="0" smtClean="0">
                <a:solidFill>
                  <a:schemeClr val="tx1"/>
                </a:solidFill>
              </a:rPr>
              <a:t>          </a:t>
            </a:r>
            <a:br>
              <a:rPr lang="it-IT" dirty="0" smtClean="0">
                <a:solidFill>
                  <a:schemeClr val="tx1"/>
                </a:solidFill>
              </a:rPr>
            </a:br>
            <a:r>
              <a:rPr lang="it-IT" dirty="0">
                <a:solidFill>
                  <a:schemeClr val="tx1"/>
                </a:solidFill>
              </a:rPr>
              <a:t> </a:t>
            </a:r>
            <a:r>
              <a:rPr lang="it-IT" dirty="0" smtClean="0">
                <a:solidFill>
                  <a:schemeClr val="tx1"/>
                </a:solidFill>
              </a:rPr>
              <a:t>       </a:t>
            </a:r>
            <a:r>
              <a:rPr lang="it-IT" sz="6000" dirty="0" smtClean="0">
                <a:solidFill>
                  <a:schemeClr val="tx1"/>
                </a:solidFill>
              </a:rPr>
              <a:t>Bocche, seni, volti</a:t>
            </a:r>
            <a:endParaRPr lang="it-IT" sz="6000" dirty="0">
              <a:solidFill>
                <a:schemeClr val="tx1"/>
              </a:solidFill>
            </a:endParaRPr>
          </a:p>
        </p:txBody>
      </p:sp>
    </p:spTree>
    <p:extLst>
      <p:ext uri="{BB962C8B-B14F-4D97-AF65-F5344CB8AC3E}">
        <p14:creationId xmlns:p14="http://schemas.microsoft.com/office/powerpoint/2010/main" val="13112394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3" y="609600"/>
            <a:ext cx="10863877" cy="5791200"/>
          </a:xfrm>
        </p:spPr>
        <p:txBody>
          <a:bodyPr>
            <a:normAutofit/>
          </a:bodyPr>
          <a:lstStyle/>
          <a:p>
            <a:r>
              <a:rPr lang="it-IT" dirty="0" smtClean="0">
                <a:solidFill>
                  <a:schemeClr val="tx1"/>
                </a:solidFill>
              </a:rPr>
              <a:t>La </a:t>
            </a:r>
            <a:r>
              <a:rPr lang="it-IT" dirty="0">
                <a:solidFill>
                  <a:schemeClr val="tx1"/>
                </a:solidFill>
              </a:rPr>
              <a:t>bocca parla, ma lo fa fra le altre cose. Può anche fischiare, mangiare, sputare. Non ha “già sempre parlato”, non è sempre stata un’istanza orale. Prima dello “stadio orale” si aprirebbe dunque la bocca del grido, la bocca chiusa sul seno </a:t>
            </a:r>
            <a:r>
              <a:rPr lang="it-IT" dirty="0" smtClean="0">
                <a:solidFill>
                  <a:schemeClr val="tx1"/>
                </a:solidFill>
              </a:rPr>
              <a:t>[…],la </a:t>
            </a:r>
            <a:r>
              <a:rPr lang="it-IT" dirty="0">
                <a:solidFill>
                  <a:schemeClr val="tx1"/>
                </a:solidFill>
              </a:rPr>
              <a:t>bocca semiaperta che si stacca dal seno, con un primo sorriso, </a:t>
            </a:r>
            <a:r>
              <a:rPr lang="it-IT" dirty="0" smtClean="0">
                <a:solidFill>
                  <a:schemeClr val="tx1"/>
                </a:solidFill>
              </a:rPr>
              <a:t>con </a:t>
            </a:r>
            <a:r>
              <a:rPr lang="it-IT" dirty="0">
                <a:solidFill>
                  <a:schemeClr val="tx1"/>
                </a:solidFill>
              </a:rPr>
              <a:t>una prima mimica il cui avvenire è il </a:t>
            </a:r>
            <a:r>
              <a:rPr lang="it-IT" dirty="0" smtClean="0">
                <a:solidFill>
                  <a:schemeClr val="tx1"/>
                </a:solidFill>
              </a:rPr>
              <a:t>pensiero</a:t>
            </a:r>
            <a:br>
              <a:rPr lang="it-IT" dirty="0" smtClean="0">
                <a:solidFill>
                  <a:schemeClr val="tx1"/>
                </a:solidFill>
              </a:rPr>
            </a:br>
            <a:r>
              <a:rPr lang="it-IT" sz="2000" dirty="0" smtClean="0">
                <a:solidFill>
                  <a:schemeClr val="tx1"/>
                </a:solidFill>
              </a:rPr>
              <a:t>(J. DERRIDA)</a:t>
            </a:r>
            <a:endParaRPr lang="it-IT" sz="2000" dirty="0">
              <a:solidFill>
                <a:schemeClr val="tx1"/>
              </a:solidFill>
            </a:endParaRPr>
          </a:p>
        </p:txBody>
      </p:sp>
    </p:spTree>
    <p:extLst>
      <p:ext uri="{BB962C8B-B14F-4D97-AF65-F5344CB8AC3E}">
        <p14:creationId xmlns:p14="http://schemas.microsoft.com/office/powerpoint/2010/main" val="20790457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4" y="609600"/>
            <a:ext cx="8596668" cy="3988526"/>
          </a:xfrm>
        </p:spPr>
        <p:txBody>
          <a:bodyPr/>
          <a:lstStyle/>
          <a:p>
            <a:r>
              <a:rPr lang="it-IT" dirty="0" smtClean="0"/>
              <a:t/>
            </a:r>
            <a:br>
              <a:rPr lang="it-IT" dirty="0" smtClean="0"/>
            </a:br>
            <a:r>
              <a:rPr lang="it-IT" dirty="0"/>
              <a:t/>
            </a:r>
            <a:br>
              <a:rPr lang="it-IT" dirty="0"/>
            </a:br>
            <a:r>
              <a:rPr lang="it-IT" sz="4400" dirty="0" smtClean="0">
                <a:solidFill>
                  <a:schemeClr val="tx1"/>
                </a:solidFill>
              </a:rPr>
              <a:t/>
            </a:r>
            <a:br>
              <a:rPr lang="it-IT" sz="4400" dirty="0" smtClean="0">
                <a:solidFill>
                  <a:schemeClr val="tx1"/>
                </a:solidFill>
              </a:rPr>
            </a:br>
            <a:r>
              <a:rPr lang="it-IT" sz="4400" dirty="0">
                <a:solidFill>
                  <a:schemeClr val="tx1"/>
                </a:solidFill>
              </a:rPr>
              <a:t> </a:t>
            </a:r>
            <a:r>
              <a:rPr lang="it-IT" sz="4400" dirty="0" smtClean="0">
                <a:solidFill>
                  <a:schemeClr val="tx1"/>
                </a:solidFill>
              </a:rPr>
              <a:t>              UOMO, DOVE SEI?</a:t>
            </a:r>
            <a:endParaRPr lang="it-IT" sz="4400" dirty="0">
              <a:solidFill>
                <a:schemeClr val="tx1"/>
              </a:solidFill>
            </a:endParaRPr>
          </a:p>
        </p:txBody>
      </p:sp>
    </p:spTree>
    <p:extLst>
      <p:ext uri="{BB962C8B-B14F-4D97-AF65-F5344CB8AC3E}">
        <p14:creationId xmlns:p14="http://schemas.microsoft.com/office/powerpoint/2010/main" val="18170279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4" y="609600"/>
            <a:ext cx="9809434" cy="5379308"/>
          </a:xfrm>
        </p:spPr>
        <p:txBody>
          <a:bodyPr/>
          <a:lstStyle/>
          <a:p>
            <a:r>
              <a:rPr lang="it-IT" dirty="0" smtClean="0">
                <a:solidFill>
                  <a:schemeClr val="tx1"/>
                </a:solidFill>
              </a:rPr>
              <a:t/>
            </a:r>
            <a:br>
              <a:rPr lang="it-IT" dirty="0" smtClean="0">
                <a:solidFill>
                  <a:schemeClr val="tx1"/>
                </a:solidFill>
              </a:rPr>
            </a:br>
            <a:r>
              <a:rPr lang="it-IT" sz="4000" dirty="0" smtClean="0">
                <a:solidFill>
                  <a:schemeClr val="tx1"/>
                </a:solidFill>
              </a:rPr>
              <a:t>(J.-L. </a:t>
            </a:r>
            <a:r>
              <a:rPr lang="it-IT" sz="4000" dirty="0">
                <a:solidFill>
                  <a:schemeClr val="tx1"/>
                </a:solidFill>
              </a:rPr>
              <a:t>Nancy (2006), </a:t>
            </a:r>
            <a:r>
              <a:rPr lang="it-IT" sz="4000" i="1" dirty="0">
                <a:solidFill>
                  <a:schemeClr val="tx1"/>
                </a:solidFill>
              </a:rPr>
              <a:t>La nascita dei seni</a:t>
            </a:r>
            <a:r>
              <a:rPr lang="it-IT" sz="4000" dirty="0">
                <a:solidFill>
                  <a:schemeClr val="tx1"/>
                </a:solidFill>
              </a:rPr>
              <a:t>, Raffaello Cortina Editore, Milano </a:t>
            </a:r>
            <a:r>
              <a:rPr lang="it-IT" sz="4000" dirty="0" smtClean="0">
                <a:solidFill>
                  <a:schemeClr val="tx1"/>
                </a:solidFill>
              </a:rPr>
              <a:t>2007).</a:t>
            </a:r>
            <a:endParaRPr lang="it-IT" sz="4000" dirty="0">
              <a:solidFill>
                <a:schemeClr val="tx1"/>
              </a:solidFill>
            </a:endParaRPr>
          </a:p>
        </p:txBody>
      </p:sp>
    </p:spTree>
    <p:extLst>
      <p:ext uri="{BB962C8B-B14F-4D97-AF65-F5344CB8AC3E}">
        <p14:creationId xmlns:p14="http://schemas.microsoft.com/office/powerpoint/2010/main" val="37180867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4" y="609599"/>
            <a:ext cx="11835942" cy="5626443"/>
          </a:xfrm>
        </p:spPr>
        <p:txBody>
          <a:bodyPr>
            <a:normAutofit/>
          </a:bodyPr>
          <a:lstStyle/>
          <a:p>
            <a:r>
              <a:rPr lang="it-IT" dirty="0" smtClean="0">
                <a:solidFill>
                  <a:schemeClr val="tx1"/>
                </a:solidFill>
              </a:rPr>
              <a:t/>
            </a:r>
            <a:br>
              <a:rPr lang="it-IT" dirty="0" smtClean="0">
                <a:solidFill>
                  <a:schemeClr val="tx1"/>
                </a:solidFill>
              </a:rPr>
            </a:br>
            <a:r>
              <a:rPr lang="it-IT" dirty="0">
                <a:solidFill>
                  <a:schemeClr val="tx1"/>
                </a:solidFill>
              </a:rPr>
              <a:t/>
            </a:r>
            <a:br>
              <a:rPr lang="it-IT" dirty="0">
                <a:solidFill>
                  <a:schemeClr val="tx1"/>
                </a:solidFill>
              </a:rPr>
            </a:br>
            <a:r>
              <a:rPr lang="it-IT" dirty="0" smtClean="0">
                <a:solidFill>
                  <a:schemeClr val="tx1"/>
                </a:solidFill>
              </a:rPr>
              <a:t/>
            </a:r>
            <a:br>
              <a:rPr lang="it-IT" dirty="0" smtClean="0">
                <a:solidFill>
                  <a:schemeClr val="tx1"/>
                </a:solidFill>
              </a:rPr>
            </a:br>
            <a:r>
              <a:rPr lang="it-IT" dirty="0">
                <a:solidFill>
                  <a:schemeClr val="tx1"/>
                </a:solidFill>
              </a:rPr>
              <a:t/>
            </a:r>
            <a:br>
              <a:rPr lang="it-IT" dirty="0">
                <a:solidFill>
                  <a:schemeClr val="tx1"/>
                </a:solidFill>
              </a:rPr>
            </a:br>
            <a:r>
              <a:rPr lang="it-IT" dirty="0" smtClean="0">
                <a:solidFill>
                  <a:schemeClr val="tx1"/>
                </a:solidFill>
              </a:rPr>
              <a:t>   D. </a:t>
            </a:r>
            <a:r>
              <a:rPr lang="it-IT" dirty="0" err="1" smtClean="0">
                <a:solidFill>
                  <a:schemeClr val="tx1"/>
                </a:solidFill>
              </a:rPr>
              <a:t>Anzieu</a:t>
            </a:r>
            <a:r>
              <a:rPr lang="it-IT" dirty="0" smtClean="0">
                <a:solidFill>
                  <a:schemeClr val="tx1"/>
                </a:solidFill>
              </a:rPr>
              <a:t>, </a:t>
            </a:r>
            <a:r>
              <a:rPr lang="it-IT" i="1" dirty="0" smtClean="0">
                <a:solidFill>
                  <a:schemeClr val="tx1"/>
                </a:solidFill>
              </a:rPr>
              <a:t>L’io-pelle</a:t>
            </a:r>
            <a:r>
              <a:rPr lang="it-IT" dirty="0" smtClean="0">
                <a:solidFill>
                  <a:schemeClr val="tx1"/>
                </a:solidFill>
              </a:rPr>
              <a:t>, </a:t>
            </a:r>
            <a:r>
              <a:rPr lang="it-IT" dirty="0" err="1" smtClean="0">
                <a:solidFill>
                  <a:schemeClr val="tx1"/>
                </a:solidFill>
              </a:rPr>
              <a:t>tr</a:t>
            </a:r>
            <a:r>
              <a:rPr lang="it-IT" dirty="0" smtClean="0">
                <a:solidFill>
                  <a:schemeClr val="tx1"/>
                </a:solidFill>
              </a:rPr>
              <a:t>. </a:t>
            </a:r>
            <a:r>
              <a:rPr lang="it-IT" dirty="0" err="1" smtClean="0">
                <a:solidFill>
                  <a:schemeClr val="tx1"/>
                </a:solidFill>
              </a:rPr>
              <a:t>it.R</a:t>
            </a:r>
            <a:r>
              <a:rPr lang="it-IT" dirty="0" smtClean="0">
                <a:solidFill>
                  <a:schemeClr val="tx1"/>
                </a:solidFill>
              </a:rPr>
              <a:t>. Cortina, Milano 2017</a:t>
            </a:r>
            <a:br>
              <a:rPr lang="it-IT" dirty="0" smtClean="0">
                <a:solidFill>
                  <a:schemeClr val="tx1"/>
                </a:solidFill>
              </a:rPr>
            </a:br>
            <a:r>
              <a:rPr lang="it-IT" dirty="0">
                <a:solidFill>
                  <a:schemeClr val="tx1"/>
                </a:solidFill>
              </a:rPr>
              <a:t/>
            </a:r>
            <a:br>
              <a:rPr lang="it-IT" dirty="0">
                <a:solidFill>
                  <a:schemeClr val="tx1"/>
                </a:solidFill>
              </a:rPr>
            </a:br>
            <a:r>
              <a:rPr lang="it-IT" sz="1800" dirty="0" smtClean="0">
                <a:solidFill>
                  <a:schemeClr val="tx1"/>
                </a:solidFill>
              </a:rPr>
              <a:t/>
            </a:r>
            <a:br>
              <a:rPr lang="it-IT" sz="1800" dirty="0" smtClean="0">
                <a:solidFill>
                  <a:schemeClr val="tx1"/>
                </a:solidFill>
              </a:rPr>
            </a:br>
            <a:endParaRPr lang="it-IT" dirty="0">
              <a:solidFill>
                <a:schemeClr val="tx1"/>
              </a:solidFill>
            </a:endParaRPr>
          </a:p>
        </p:txBody>
      </p:sp>
    </p:spTree>
    <p:extLst>
      <p:ext uri="{BB962C8B-B14F-4D97-AF65-F5344CB8AC3E}">
        <p14:creationId xmlns:p14="http://schemas.microsoft.com/office/powerpoint/2010/main" val="30717862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4" y="609600"/>
            <a:ext cx="10690882" cy="4481384"/>
          </a:xfrm>
        </p:spPr>
        <p:txBody>
          <a:bodyPr>
            <a:normAutofit fontScale="90000"/>
          </a:bodyPr>
          <a:lstStyle/>
          <a:p>
            <a:r>
              <a:rPr lang="it-IT" dirty="0" smtClean="0">
                <a:solidFill>
                  <a:schemeClr val="tx1"/>
                </a:solidFill>
              </a:rPr>
              <a:t>La </a:t>
            </a:r>
            <a:r>
              <a:rPr lang="it-IT" dirty="0">
                <a:solidFill>
                  <a:schemeClr val="tx1"/>
                </a:solidFill>
              </a:rPr>
              <a:t>profondità dell’uomo è la sua </a:t>
            </a:r>
            <a:r>
              <a:rPr lang="it-IT" dirty="0" smtClean="0">
                <a:solidFill>
                  <a:schemeClr val="tx1"/>
                </a:solidFill>
              </a:rPr>
              <a:t>pelle</a:t>
            </a:r>
            <a:br>
              <a:rPr lang="it-IT" dirty="0" smtClean="0">
                <a:solidFill>
                  <a:schemeClr val="tx1"/>
                </a:solidFill>
              </a:rPr>
            </a:br>
            <a:r>
              <a:rPr lang="it-IT" dirty="0">
                <a:solidFill>
                  <a:schemeClr val="tx1"/>
                </a:solidFill>
              </a:rPr>
              <a:t/>
            </a:r>
            <a:br>
              <a:rPr lang="it-IT" dirty="0">
                <a:solidFill>
                  <a:schemeClr val="tx1"/>
                </a:solidFill>
              </a:rPr>
            </a:br>
            <a:r>
              <a:rPr lang="it-IT" sz="1800" dirty="0" smtClean="0">
                <a:solidFill>
                  <a:schemeClr val="tx1"/>
                </a:solidFill>
              </a:rPr>
              <a:t>(</a:t>
            </a:r>
            <a:r>
              <a:rPr lang="it-IT" sz="1800" dirty="0">
                <a:solidFill>
                  <a:schemeClr val="tx1"/>
                </a:solidFill>
              </a:rPr>
              <a:t>Paul </a:t>
            </a:r>
            <a:r>
              <a:rPr lang="it-IT" sz="1800" dirty="0" smtClean="0">
                <a:solidFill>
                  <a:schemeClr val="tx1"/>
                </a:solidFill>
              </a:rPr>
              <a:t>Valéry)</a:t>
            </a:r>
            <a:br>
              <a:rPr lang="it-IT" sz="1800" dirty="0" smtClean="0">
                <a:solidFill>
                  <a:schemeClr val="tx1"/>
                </a:solidFill>
              </a:rPr>
            </a:br>
            <a:r>
              <a:rPr lang="it-IT" sz="1800" dirty="0" smtClean="0">
                <a:solidFill>
                  <a:schemeClr val="tx1"/>
                </a:solidFill>
              </a:rPr>
              <a:t/>
            </a:r>
            <a:br>
              <a:rPr lang="it-IT" sz="1800" dirty="0" smtClean="0">
                <a:solidFill>
                  <a:schemeClr val="tx1"/>
                </a:solidFill>
              </a:rPr>
            </a:br>
            <a:r>
              <a:rPr lang="it-IT" sz="1800" dirty="0">
                <a:solidFill>
                  <a:schemeClr val="tx1"/>
                </a:solidFill>
              </a:rPr>
              <a:t/>
            </a:r>
            <a:br>
              <a:rPr lang="it-IT" sz="1800" dirty="0">
                <a:solidFill>
                  <a:schemeClr val="tx1"/>
                </a:solidFill>
              </a:rPr>
            </a:br>
            <a:r>
              <a:rPr lang="it-IT" dirty="0">
                <a:solidFill>
                  <a:schemeClr val="tx1"/>
                </a:solidFill>
              </a:rPr>
              <a:t>Vulnerabilità di una pelle, nell’oltraggio e nella ferita, al di là di </a:t>
            </a:r>
            <a:r>
              <a:rPr lang="it-IT" dirty="0" smtClean="0">
                <a:solidFill>
                  <a:schemeClr val="tx1"/>
                </a:solidFill>
              </a:rPr>
              <a:t>tutto ciò </a:t>
            </a:r>
            <a:r>
              <a:rPr lang="it-IT" dirty="0">
                <a:solidFill>
                  <a:schemeClr val="tx1"/>
                </a:solidFill>
              </a:rPr>
              <a:t>che si possa </a:t>
            </a:r>
            <a:r>
              <a:rPr lang="it-IT" dirty="0" smtClean="0">
                <a:solidFill>
                  <a:schemeClr val="tx1"/>
                </a:solidFill>
              </a:rPr>
              <a:t>mostrare</a:t>
            </a:r>
            <a:br>
              <a:rPr lang="it-IT" dirty="0" smtClean="0">
                <a:solidFill>
                  <a:schemeClr val="tx1"/>
                </a:solidFill>
              </a:rPr>
            </a:br>
            <a:r>
              <a:rPr lang="it-IT" dirty="0">
                <a:solidFill>
                  <a:schemeClr val="tx1"/>
                </a:solidFill>
              </a:rPr>
              <a:t/>
            </a:r>
            <a:br>
              <a:rPr lang="it-IT" dirty="0">
                <a:solidFill>
                  <a:schemeClr val="tx1"/>
                </a:solidFill>
              </a:rPr>
            </a:br>
            <a:r>
              <a:rPr lang="it-IT" sz="1800" dirty="0">
                <a:solidFill>
                  <a:schemeClr val="tx1"/>
                </a:solidFill>
              </a:rPr>
              <a:t>(E. </a:t>
            </a:r>
            <a:r>
              <a:rPr lang="it-IT" sz="1800" dirty="0" err="1">
                <a:solidFill>
                  <a:schemeClr val="tx1"/>
                </a:solidFill>
              </a:rPr>
              <a:t>Lévinas</a:t>
            </a:r>
            <a:r>
              <a:rPr lang="it-IT" sz="1800" dirty="0" smtClean="0">
                <a:solidFill>
                  <a:schemeClr val="tx1"/>
                </a:solidFill>
              </a:rPr>
              <a:t>)</a:t>
            </a:r>
            <a:br>
              <a:rPr lang="it-IT" sz="1800" dirty="0" smtClean="0">
                <a:solidFill>
                  <a:schemeClr val="tx1"/>
                </a:solidFill>
              </a:rPr>
            </a:br>
            <a:r>
              <a:rPr lang="it-IT" sz="1800" dirty="0">
                <a:solidFill>
                  <a:schemeClr val="tx1"/>
                </a:solidFill>
              </a:rPr>
              <a:t/>
            </a:r>
            <a:br>
              <a:rPr lang="it-IT" sz="1800" dirty="0">
                <a:solidFill>
                  <a:schemeClr val="tx1"/>
                </a:solidFill>
              </a:rPr>
            </a:br>
            <a:r>
              <a:rPr lang="it-IT" sz="1600" dirty="0" smtClean="0"/>
              <a:t> </a:t>
            </a:r>
            <a:r>
              <a:rPr lang="it-IT" sz="1800" dirty="0" smtClean="0">
                <a:solidFill>
                  <a:schemeClr val="tx1"/>
                </a:solidFill>
              </a:rPr>
              <a:t/>
            </a:r>
            <a:br>
              <a:rPr lang="it-IT" sz="1800" dirty="0" smtClean="0">
                <a:solidFill>
                  <a:schemeClr val="tx1"/>
                </a:solidFill>
              </a:rPr>
            </a:br>
            <a:r>
              <a:rPr lang="it-IT" sz="1800" dirty="0">
                <a:solidFill>
                  <a:schemeClr val="tx1"/>
                </a:solidFill>
              </a:rPr>
              <a:t/>
            </a:r>
            <a:br>
              <a:rPr lang="it-IT" sz="1800" dirty="0">
                <a:solidFill>
                  <a:schemeClr val="tx1"/>
                </a:solidFill>
              </a:rPr>
            </a:br>
            <a:r>
              <a:rPr lang="it-IT" sz="1800" dirty="0" smtClean="0">
                <a:solidFill>
                  <a:schemeClr val="tx1"/>
                </a:solidFill>
              </a:rPr>
              <a:t/>
            </a:r>
            <a:br>
              <a:rPr lang="it-IT" sz="1800" dirty="0" smtClean="0">
                <a:solidFill>
                  <a:schemeClr val="tx1"/>
                </a:solidFill>
              </a:rPr>
            </a:br>
            <a:r>
              <a:rPr lang="it-IT" sz="1800" dirty="0">
                <a:solidFill>
                  <a:schemeClr val="tx1"/>
                </a:solidFill>
              </a:rPr>
              <a:t/>
            </a:r>
            <a:br>
              <a:rPr lang="it-IT" sz="1800" dirty="0">
                <a:solidFill>
                  <a:schemeClr val="tx1"/>
                </a:solidFill>
              </a:rPr>
            </a:br>
            <a:endParaRPr lang="it-IT" sz="1800" dirty="0"/>
          </a:p>
        </p:txBody>
      </p:sp>
    </p:spTree>
    <p:extLst>
      <p:ext uri="{BB962C8B-B14F-4D97-AF65-F5344CB8AC3E}">
        <p14:creationId xmlns:p14="http://schemas.microsoft.com/office/powerpoint/2010/main" val="22939881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3" y="609599"/>
            <a:ext cx="10410797" cy="5848865"/>
          </a:xfrm>
        </p:spPr>
        <p:txBody>
          <a:bodyPr/>
          <a:lstStyle/>
          <a:p>
            <a:r>
              <a:rPr lang="it-IT" dirty="0">
                <a:solidFill>
                  <a:schemeClr val="tx1"/>
                </a:solidFill>
              </a:rPr>
              <a:t>Solo un soggetto che mangia può essere per l’altro o significare. La significazione – l’</a:t>
            </a:r>
            <a:r>
              <a:rPr lang="it-IT" dirty="0" err="1">
                <a:solidFill>
                  <a:schemeClr val="tx1"/>
                </a:solidFill>
              </a:rPr>
              <a:t>uno-per-l’altro</a:t>
            </a:r>
            <a:r>
              <a:rPr lang="it-IT" dirty="0">
                <a:solidFill>
                  <a:schemeClr val="tx1"/>
                </a:solidFill>
              </a:rPr>
              <a:t> – ha senso solo tra esseri di carne e di sangue. Il soggetto è di carne e di sangue, uomo che ha fame e che mangia, viscere in una pelle e, così, suscettibile di dare il pane della propria bocca o di dare la propria </a:t>
            </a:r>
            <a:r>
              <a:rPr lang="it-IT" dirty="0" smtClean="0">
                <a:solidFill>
                  <a:schemeClr val="tx1"/>
                </a:solidFill>
              </a:rPr>
              <a:t>pelle</a:t>
            </a:r>
            <a:br>
              <a:rPr lang="it-IT" dirty="0" smtClean="0">
                <a:solidFill>
                  <a:schemeClr val="tx1"/>
                </a:solidFill>
              </a:rPr>
            </a:br>
            <a:r>
              <a:rPr lang="it-IT" sz="2000" i="1" dirty="0" smtClean="0">
                <a:solidFill>
                  <a:schemeClr val="tx1"/>
                </a:solidFill>
              </a:rPr>
              <a:t>(</a:t>
            </a:r>
            <a:r>
              <a:rPr lang="it-IT" sz="2000" dirty="0" smtClean="0">
                <a:solidFill>
                  <a:schemeClr val="tx1"/>
                </a:solidFill>
              </a:rPr>
              <a:t>E</a:t>
            </a:r>
            <a:r>
              <a:rPr lang="it-IT" sz="2000" dirty="0">
                <a:solidFill>
                  <a:schemeClr val="tx1"/>
                </a:solidFill>
              </a:rPr>
              <a:t>. </a:t>
            </a:r>
            <a:r>
              <a:rPr lang="it-IT" sz="2000" dirty="0" err="1" smtClean="0">
                <a:solidFill>
                  <a:schemeClr val="tx1"/>
                </a:solidFill>
              </a:rPr>
              <a:t>Lévinas</a:t>
            </a:r>
            <a:r>
              <a:rPr lang="it-IT" sz="2000" dirty="0">
                <a:solidFill>
                  <a:schemeClr val="tx1"/>
                </a:solidFill>
              </a:rPr>
              <a:t>)</a:t>
            </a:r>
            <a:endParaRPr lang="it-IT" sz="2000" i="1" dirty="0">
              <a:solidFill>
                <a:schemeClr val="tx1"/>
              </a:solidFill>
            </a:endParaRPr>
          </a:p>
        </p:txBody>
      </p:sp>
    </p:spTree>
    <p:extLst>
      <p:ext uri="{BB962C8B-B14F-4D97-AF65-F5344CB8AC3E}">
        <p14:creationId xmlns:p14="http://schemas.microsoft.com/office/powerpoint/2010/main" val="5046058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4" y="609600"/>
            <a:ext cx="10081282" cy="5997146"/>
          </a:xfrm>
        </p:spPr>
        <p:txBody>
          <a:bodyPr>
            <a:normAutofit/>
          </a:bodyPr>
          <a:lstStyle/>
          <a:p>
            <a:r>
              <a:rPr lang="it-IT" dirty="0">
                <a:solidFill>
                  <a:schemeClr val="tx1"/>
                </a:solidFill>
              </a:rPr>
              <a:t>L’amore è caratterizzato da una fame essenziale e inestinguibile. Stringere la mano di un amico, vuol dire esprimergli la propria amicizia, ma dirgliela come qualcosa di incompiuto, come un desiderio permanente. </a:t>
            </a:r>
            <a:r>
              <a:rPr lang="it-IT" dirty="0" smtClean="0">
                <a:solidFill>
                  <a:schemeClr val="tx1"/>
                </a:solidFill>
              </a:rPr>
              <a:t/>
            </a:r>
            <a:br>
              <a:rPr lang="it-IT" dirty="0" smtClean="0">
                <a:solidFill>
                  <a:schemeClr val="tx1"/>
                </a:solidFill>
              </a:rPr>
            </a:br>
            <a:r>
              <a:rPr lang="it-IT" dirty="0" smtClean="0">
                <a:solidFill>
                  <a:schemeClr val="tx1"/>
                </a:solidFill>
              </a:rPr>
              <a:t>La </a:t>
            </a:r>
            <a:r>
              <a:rPr lang="it-IT" dirty="0">
                <a:solidFill>
                  <a:schemeClr val="tx1"/>
                </a:solidFill>
              </a:rPr>
              <a:t>positività stessa dell’amore è nella sua negatività. Il roveto che alimenta la fiamma non si consuma </a:t>
            </a:r>
            <a:r>
              <a:rPr lang="it-IT" dirty="0" smtClean="0">
                <a:solidFill>
                  <a:schemeClr val="tx1"/>
                </a:solidFill>
              </a:rPr>
              <a:t/>
            </a:r>
            <a:br>
              <a:rPr lang="it-IT" dirty="0" smtClean="0">
                <a:solidFill>
                  <a:schemeClr val="tx1"/>
                </a:solidFill>
              </a:rPr>
            </a:br>
            <a:r>
              <a:rPr lang="it-IT" sz="2000" i="1" dirty="0">
                <a:solidFill>
                  <a:schemeClr val="tx1"/>
                </a:solidFill>
              </a:rPr>
              <a:t>(</a:t>
            </a:r>
            <a:r>
              <a:rPr lang="it-IT" sz="2000" dirty="0" smtClean="0">
                <a:solidFill>
                  <a:schemeClr val="tx1"/>
                </a:solidFill>
              </a:rPr>
              <a:t>E</a:t>
            </a:r>
            <a:r>
              <a:rPr lang="it-IT" sz="2000" dirty="0">
                <a:solidFill>
                  <a:schemeClr val="tx1"/>
                </a:solidFill>
              </a:rPr>
              <a:t>. </a:t>
            </a:r>
            <a:r>
              <a:rPr lang="it-IT" sz="2000" dirty="0" err="1" smtClean="0">
                <a:solidFill>
                  <a:schemeClr val="tx1"/>
                </a:solidFill>
              </a:rPr>
              <a:t>Lévinas</a:t>
            </a:r>
            <a:r>
              <a:rPr lang="it-IT" sz="2000" dirty="0" smtClean="0">
                <a:solidFill>
                  <a:schemeClr val="tx1"/>
                </a:solidFill>
              </a:rPr>
              <a:t>)</a:t>
            </a:r>
            <a:endParaRPr lang="it-IT" sz="2000" i="1" dirty="0">
              <a:solidFill>
                <a:schemeClr val="tx1"/>
              </a:solidFill>
            </a:endParaRPr>
          </a:p>
        </p:txBody>
      </p:sp>
    </p:spTree>
    <p:extLst>
      <p:ext uri="{BB962C8B-B14F-4D97-AF65-F5344CB8AC3E}">
        <p14:creationId xmlns:p14="http://schemas.microsoft.com/office/powerpoint/2010/main" val="11669039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69096" y="691978"/>
            <a:ext cx="8596668" cy="6021859"/>
          </a:xfrm>
        </p:spPr>
        <p:txBody>
          <a:bodyPr>
            <a:normAutofit fontScale="90000"/>
          </a:bodyPr>
          <a:lstStyle/>
          <a:p>
            <a:r>
              <a:rPr lang="it-IT" dirty="0" smtClean="0"/>
              <a:t/>
            </a:r>
            <a:br>
              <a:rPr lang="it-IT" dirty="0" smtClean="0"/>
            </a:br>
            <a:r>
              <a:rPr lang="it-IT" dirty="0"/>
              <a:t/>
            </a:r>
            <a:br>
              <a:rPr lang="it-IT" dirty="0"/>
            </a:br>
            <a:r>
              <a:rPr lang="it-IT" dirty="0" smtClean="0"/>
              <a:t/>
            </a:r>
            <a:br>
              <a:rPr lang="it-IT" dirty="0" smtClean="0"/>
            </a:br>
            <a:r>
              <a:rPr lang="it-IT" dirty="0"/>
              <a:t/>
            </a:r>
            <a:br>
              <a:rPr lang="it-IT" dirty="0"/>
            </a:br>
            <a:r>
              <a:rPr lang="it-IT" dirty="0" smtClean="0"/>
              <a:t/>
            </a:r>
            <a:br>
              <a:rPr lang="it-IT" dirty="0" smtClean="0"/>
            </a:br>
            <a:r>
              <a:rPr lang="it-IT" dirty="0"/>
              <a:t/>
            </a:r>
            <a:br>
              <a:rPr lang="it-IT" dirty="0"/>
            </a:br>
            <a:r>
              <a:rPr lang="it-IT" dirty="0" smtClean="0"/>
              <a:t/>
            </a:r>
            <a:br>
              <a:rPr lang="it-IT" dirty="0" smtClean="0"/>
            </a:br>
            <a:r>
              <a:rPr lang="it-IT" dirty="0"/>
              <a:t/>
            </a:r>
            <a:br>
              <a:rPr lang="it-IT" dirty="0"/>
            </a:br>
            <a:r>
              <a:rPr lang="it-IT" dirty="0" smtClean="0"/>
              <a:t/>
            </a:r>
            <a:br>
              <a:rPr lang="it-IT" dirty="0" smtClean="0"/>
            </a:br>
            <a:r>
              <a:rPr lang="it-IT" dirty="0"/>
              <a:t/>
            </a:r>
            <a:br>
              <a:rPr lang="it-IT" dirty="0"/>
            </a:br>
            <a:r>
              <a:rPr lang="it-IT" sz="2700" dirty="0" smtClean="0">
                <a:solidFill>
                  <a:schemeClr val="tx1"/>
                </a:solidFill>
              </a:rPr>
              <a:t/>
            </a:r>
            <a:br>
              <a:rPr lang="it-IT" sz="2700" dirty="0" smtClean="0">
                <a:solidFill>
                  <a:schemeClr val="tx1"/>
                </a:solidFill>
              </a:rPr>
            </a:br>
            <a:r>
              <a:rPr lang="it-IT" sz="2700" dirty="0" smtClean="0">
                <a:solidFill>
                  <a:schemeClr val="tx1"/>
                </a:solidFill>
              </a:rPr>
              <a:t>           </a:t>
            </a:r>
            <a:r>
              <a:rPr lang="it-IT" sz="2700" b="1" dirty="0" smtClean="0">
                <a:solidFill>
                  <a:schemeClr val="tx1"/>
                </a:solidFill>
              </a:rPr>
              <a:t>FRANCESCA WOODMAN, ROMA </a:t>
            </a:r>
            <a:r>
              <a:rPr lang="it-IT" sz="2700" b="1" dirty="0">
                <a:solidFill>
                  <a:schemeClr val="tx1"/>
                </a:solidFill>
              </a:rPr>
              <a:t>1977</a:t>
            </a:r>
            <a:r>
              <a:rPr lang="it-IT" dirty="0"/>
              <a:t/>
            </a:r>
            <a:br>
              <a:rPr lang="it-IT" dirty="0"/>
            </a:br>
            <a:endParaRPr lang="it-IT" dirty="0"/>
          </a:p>
        </p:txBody>
      </p:sp>
      <p:pic>
        <p:nvPicPr>
          <p:cNvPr id="3" name="Immagine 2" descr="Francesca Woodman - Rome 1977">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2314832" y="749643"/>
            <a:ext cx="6367849" cy="4654379"/>
          </a:xfrm>
          <a:prstGeom prst="rect">
            <a:avLst/>
          </a:prstGeom>
          <a:noFill/>
          <a:ln>
            <a:noFill/>
          </a:ln>
        </p:spPr>
      </p:pic>
    </p:spTree>
    <p:extLst>
      <p:ext uri="{BB962C8B-B14F-4D97-AF65-F5344CB8AC3E}">
        <p14:creationId xmlns:p14="http://schemas.microsoft.com/office/powerpoint/2010/main" val="10730331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3" y="123569"/>
            <a:ext cx="10657931" cy="6433750"/>
          </a:xfrm>
        </p:spPr>
        <p:txBody>
          <a:bodyPr>
            <a:normAutofit/>
          </a:bodyPr>
          <a:lstStyle/>
          <a:p>
            <a:r>
              <a:rPr lang="it-IT" sz="800" dirty="0">
                <a:solidFill>
                  <a:schemeClr val="tx1"/>
                </a:solidFill>
              </a:rPr>
              <a:t/>
            </a:r>
            <a:br>
              <a:rPr lang="it-IT" sz="800" dirty="0">
                <a:solidFill>
                  <a:schemeClr val="tx1"/>
                </a:solidFill>
              </a:rPr>
            </a:br>
            <a:r>
              <a:rPr lang="it-IT" sz="2200" b="1" u="sng" dirty="0" smtClean="0">
                <a:solidFill>
                  <a:schemeClr val="tx1"/>
                </a:solidFill>
              </a:rPr>
              <a:t>BIBLIOGRAFIA</a:t>
            </a:r>
            <a:r>
              <a:rPr lang="it-IT" sz="800" dirty="0" smtClean="0">
                <a:solidFill>
                  <a:schemeClr val="tx1"/>
                </a:solidFill>
              </a:rPr>
              <a:t/>
            </a:r>
            <a:br>
              <a:rPr lang="it-IT" sz="800" dirty="0" smtClean="0">
                <a:solidFill>
                  <a:schemeClr val="tx1"/>
                </a:solidFill>
              </a:rPr>
            </a:br>
            <a:r>
              <a:rPr lang="it-IT" sz="800" dirty="0">
                <a:solidFill>
                  <a:schemeClr val="tx1"/>
                </a:solidFill>
              </a:rPr>
              <a:t/>
            </a:r>
            <a:br>
              <a:rPr lang="it-IT" sz="800" dirty="0">
                <a:solidFill>
                  <a:schemeClr val="tx1"/>
                </a:solidFill>
              </a:rPr>
            </a:br>
            <a:r>
              <a:rPr lang="it-IT" sz="2400" dirty="0">
                <a:solidFill>
                  <a:schemeClr val="tx1"/>
                </a:solidFill>
              </a:rPr>
              <a:t/>
            </a:r>
            <a:br>
              <a:rPr lang="it-IT" sz="2400" dirty="0">
                <a:solidFill>
                  <a:schemeClr val="tx1"/>
                </a:solidFill>
              </a:rPr>
            </a:br>
            <a:r>
              <a:rPr lang="it-IT" sz="2400" dirty="0" smtClean="0">
                <a:solidFill>
                  <a:schemeClr val="tx1"/>
                </a:solidFill>
              </a:rPr>
              <a:t>Gabrielli </a:t>
            </a:r>
            <a:r>
              <a:rPr lang="it-IT" sz="2400" dirty="0">
                <a:solidFill>
                  <a:schemeClr val="tx1"/>
                </a:solidFill>
              </a:rPr>
              <a:t>F., Garlaschelli E., </a:t>
            </a:r>
            <a:r>
              <a:rPr lang="it-IT" sz="2400" dirty="0" err="1">
                <a:solidFill>
                  <a:schemeClr val="tx1"/>
                </a:solidFill>
              </a:rPr>
              <a:t>Guarracino</a:t>
            </a:r>
            <a:r>
              <a:rPr lang="it-IT" sz="2400" dirty="0">
                <a:solidFill>
                  <a:schemeClr val="tx1"/>
                </a:solidFill>
              </a:rPr>
              <a:t> V., </a:t>
            </a:r>
            <a:r>
              <a:rPr lang="it-IT" sz="2400" i="1" dirty="0">
                <a:solidFill>
                  <a:schemeClr val="tx1"/>
                </a:solidFill>
              </a:rPr>
              <a:t>Antropologia della lacrima. Escursioni filosofiche e letterarie</a:t>
            </a:r>
            <a:r>
              <a:rPr lang="it-IT" sz="2400" dirty="0">
                <a:solidFill>
                  <a:schemeClr val="tx1"/>
                </a:solidFill>
              </a:rPr>
              <a:t>, Minerva, Bologna 2017</a:t>
            </a:r>
            <a:r>
              <a:rPr lang="it-IT" sz="2400" dirty="0" smtClean="0">
                <a:solidFill>
                  <a:schemeClr val="tx1"/>
                </a:solidFill>
              </a:rPr>
              <a:t>.</a:t>
            </a:r>
            <a:br>
              <a:rPr lang="it-IT" sz="2400" dirty="0" smtClean="0">
                <a:solidFill>
                  <a:schemeClr val="tx1"/>
                </a:solidFill>
              </a:rPr>
            </a:br>
            <a:r>
              <a:rPr lang="it-IT" sz="2400" dirty="0">
                <a:solidFill>
                  <a:schemeClr val="tx1"/>
                </a:solidFill>
              </a:rPr>
              <a:t/>
            </a:r>
            <a:br>
              <a:rPr lang="it-IT" sz="2400" dirty="0">
                <a:solidFill>
                  <a:schemeClr val="tx1"/>
                </a:solidFill>
              </a:rPr>
            </a:br>
            <a:r>
              <a:rPr lang="it-IT" sz="2400" dirty="0">
                <a:solidFill>
                  <a:schemeClr val="tx1"/>
                </a:solidFill>
              </a:rPr>
              <a:t>Gabrielli F., Garlaschelli E., </a:t>
            </a:r>
            <a:r>
              <a:rPr lang="it-IT" sz="2400" i="1" dirty="0">
                <a:solidFill>
                  <a:schemeClr val="tx1"/>
                </a:solidFill>
              </a:rPr>
              <a:t>Il paradigma fenomenologico-ermeneutico. </a:t>
            </a:r>
            <a:r>
              <a:rPr lang="it-IT" sz="2400" i="1" dirty="0" err="1">
                <a:solidFill>
                  <a:schemeClr val="tx1"/>
                </a:solidFill>
              </a:rPr>
              <a:t>Husserl</a:t>
            </a:r>
            <a:r>
              <a:rPr lang="it-IT" sz="2400" i="1" dirty="0">
                <a:solidFill>
                  <a:schemeClr val="tx1"/>
                </a:solidFill>
              </a:rPr>
              <a:t>, </a:t>
            </a:r>
            <a:r>
              <a:rPr lang="it-IT" sz="2400" i="1" dirty="0" err="1">
                <a:solidFill>
                  <a:schemeClr val="tx1"/>
                </a:solidFill>
              </a:rPr>
              <a:t>Heidegger</a:t>
            </a:r>
            <a:r>
              <a:rPr lang="it-IT" sz="2400" i="1" dirty="0">
                <a:solidFill>
                  <a:schemeClr val="tx1"/>
                </a:solidFill>
              </a:rPr>
              <a:t>, </a:t>
            </a:r>
            <a:r>
              <a:rPr lang="it-IT" sz="2400" i="1" dirty="0" err="1">
                <a:solidFill>
                  <a:schemeClr val="tx1"/>
                </a:solidFill>
              </a:rPr>
              <a:t>Gadamer</a:t>
            </a:r>
            <a:r>
              <a:rPr lang="it-IT" sz="2400" i="1" dirty="0">
                <a:solidFill>
                  <a:schemeClr val="tx1"/>
                </a:solidFill>
              </a:rPr>
              <a:t>, </a:t>
            </a:r>
            <a:r>
              <a:rPr lang="it-IT" sz="2400" i="1" dirty="0" err="1">
                <a:solidFill>
                  <a:schemeClr val="tx1"/>
                </a:solidFill>
              </a:rPr>
              <a:t>Ricoeur</a:t>
            </a:r>
            <a:r>
              <a:rPr lang="it-IT" sz="2400" i="1" dirty="0">
                <a:solidFill>
                  <a:schemeClr val="tx1"/>
                </a:solidFill>
              </a:rPr>
              <a:t>, </a:t>
            </a:r>
            <a:r>
              <a:rPr lang="it-IT" sz="2400" i="1" dirty="0" err="1">
                <a:solidFill>
                  <a:schemeClr val="tx1"/>
                </a:solidFill>
              </a:rPr>
              <a:t>Levinas</a:t>
            </a:r>
            <a:r>
              <a:rPr lang="it-IT" sz="2400" i="1" dirty="0">
                <a:solidFill>
                  <a:schemeClr val="tx1"/>
                </a:solidFill>
              </a:rPr>
              <a:t>, </a:t>
            </a:r>
            <a:r>
              <a:rPr lang="it-IT" sz="2400" i="1" dirty="0" err="1">
                <a:solidFill>
                  <a:schemeClr val="tx1"/>
                </a:solidFill>
              </a:rPr>
              <a:t>Derrida</a:t>
            </a:r>
            <a:r>
              <a:rPr lang="it-IT" sz="2400" dirty="0">
                <a:solidFill>
                  <a:schemeClr val="tx1"/>
                </a:solidFill>
              </a:rPr>
              <a:t>, La Cittadella Editrice, Mantova 2017</a:t>
            </a:r>
            <a:r>
              <a:rPr lang="it-IT" sz="2400" dirty="0" smtClean="0">
                <a:solidFill>
                  <a:schemeClr val="tx1"/>
                </a:solidFill>
              </a:rPr>
              <a:t>.</a:t>
            </a:r>
            <a:br>
              <a:rPr lang="it-IT" sz="2400" dirty="0" smtClean="0">
                <a:solidFill>
                  <a:schemeClr val="tx1"/>
                </a:solidFill>
              </a:rPr>
            </a:br>
            <a:r>
              <a:rPr lang="it-IT" sz="2400" dirty="0">
                <a:solidFill>
                  <a:schemeClr val="tx1"/>
                </a:solidFill>
              </a:rPr>
              <a:t/>
            </a:r>
            <a:br>
              <a:rPr lang="it-IT" sz="2400" dirty="0">
                <a:solidFill>
                  <a:schemeClr val="tx1"/>
                </a:solidFill>
              </a:rPr>
            </a:br>
            <a:r>
              <a:rPr lang="it-IT" sz="2400" dirty="0">
                <a:solidFill>
                  <a:schemeClr val="tx1"/>
                </a:solidFill>
              </a:rPr>
              <a:t> Gabrielli F., Garlaschelli E., </a:t>
            </a:r>
            <a:r>
              <a:rPr lang="it-IT" sz="2400" i="1" dirty="0">
                <a:solidFill>
                  <a:schemeClr val="tx1"/>
                </a:solidFill>
              </a:rPr>
              <a:t>Il debito fenomenologico. Un tracciato teoretico</a:t>
            </a:r>
            <a:r>
              <a:rPr lang="it-IT" sz="2400" dirty="0">
                <a:solidFill>
                  <a:schemeClr val="tx1"/>
                </a:solidFill>
              </a:rPr>
              <a:t>, Glossa-Facoltà Teologica dell’Italia Settentrionale, Milano (in press). </a:t>
            </a:r>
            <a:r>
              <a:rPr lang="it-IT" sz="2400" dirty="0" smtClean="0">
                <a:solidFill>
                  <a:schemeClr val="tx1"/>
                </a:solidFill>
              </a:rPr>
              <a:t/>
            </a:r>
            <a:br>
              <a:rPr lang="it-IT" sz="2400" dirty="0" smtClean="0">
                <a:solidFill>
                  <a:schemeClr val="tx1"/>
                </a:solidFill>
              </a:rPr>
            </a:br>
            <a:r>
              <a:rPr lang="it-IT" sz="2400" dirty="0">
                <a:solidFill>
                  <a:schemeClr val="tx1"/>
                </a:solidFill>
              </a:rPr>
              <a:t/>
            </a:r>
            <a:br>
              <a:rPr lang="it-IT" sz="2400" dirty="0">
                <a:solidFill>
                  <a:schemeClr val="tx1"/>
                </a:solidFill>
              </a:rPr>
            </a:br>
            <a:r>
              <a:rPr lang="it-IT" sz="2400" dirty="0"/>
              <a:t> </a:t>
            </a:r>
            <a:br>
              <a:rPr lang="it-IT" sz="2400" dirty="0"/>
            </a:br>
            <a:r>
              <a:rPr lang="it-IT" sz="1200" dirty="0"/>
              <a:t> </a:t>
            </a:r>
            <a:br>
              <a:rPr lang="it-IT" sz="1200" dirty="0"/>
            </a:br>
            <a:endParaRPr lang="it-IT" sz="1200" dirty="0"/>
          </a:p>
        </p:txBody>
      </p:sp>
    </p:spTree>
    <p:extLst>
      <p:ext uri="{BB962C8B-B14F-4D97-AF65-F5344CB8AC3E}">
        <p14:creationId xmlns:p14="http://schemas.microsoft.com/office/powerpoint/2010/main" val="8725932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6" descr="Risultati immagini per dipinto adamo e dio"/>
          <p:cNvSpPr>
            <a:spLocks noGrp="1" noChangeAspect="1" noChangeArrowheads="1"/>
          </p:cNvSpPr>
          <p:nvPr>
            <p:ph type="title"/>
          </p:nvPr>
        </p:nvSpPr>
        <p:spPr bwMode="auto">
          <a:xfrm>
            <a:off x="374469" y="147449"/>
            <a:ext cx="12994789" cy="1216792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r>
              <a:rPr lang="it-IT" dirty="0"/>
              <a:t/>
            </a:r>
            <a:br>
              <a:rPr lang="it-IT" dirty="0"/>
            </a:br>
            <a:r>
              <a:rPr lang="it-IT" dirty="0" smtClean="0"/>
              <a:t/>
            </a:r>
            <a:br>
              <a:rPr lang="it-IT" dirty="0" smtClean="0"/>
            </a:br>
            <a:r>
              <a:rPr lang="it-IT" dirty="0"/>
              <a:t/>
            </a:r>
            <a:br>
              <a:rPr lang="it-IT" dirty="0"/>
            </a:br>
            <a:r>
              <a:rPr lang="it-IT" dirty="0" smtClean="0"/>
              <a:t/>
            </a:r>
            <a:br>
              <a:rPr lang="it-IT" dirty="0" smtClean="0"/>
            </a:br>
            <a:r>
              <a:rPr lang="it-IT" dirty="0"/>
              <a:t/>
            </a:r>
            <a:br>
              <a:rPr lang="it-IT" dirty="0"/>
            </a:br>
            <a:r>
              <a:rPr lang="it-IT" dirty="0" smtClean="0"/>
              <a:t/>
            </a:r>
            <a:br>
              <a:rPr lang="it-IT" dirty="0" smtClean="0"/>
            </a:br>
            <a:r>
              <a:rPr lang="it-IT" dirty="0"/>
              <a:t/>
            </a:r>
            <a:br>
              <a:rPr lang="it-IT" dirty="0"/>
            </a:br>
            <a:r>
              <a:rPr lang="it-IT" dirty="0" smtClean="0"/>
              <a:t/>
            </a:r>
            <a:br>
              <a:rPr lang="it-IT" dirty="0" smtClean="0"/>
            </a:br>
            <a:endParaRPr lang="it-IT" sz="1200" dirty="0"/>
          </a:p>
        </p:txBody>
      </p:sp>
      <p:pic>
        <p:nvPicPr>
          <p:cNvPr id="1032" name="Picture 8" descr="Risultati immagini per dipinto adamo e di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93074" y="888275"/>
            <a:ext cx="8107680" cy="518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6202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3" y="609600"/>
            <a:ext cx="10678643" cy="4423954"/>
          </a:xfrm>
        </p:spPr>
        <p:txBody>
          <a:bodyPr/>
          <a:lstStyle/>
          <a:p>
            <a:r>
              <a:rPr lang="it-IT" b="1" dirty="0" smtClean="0">
                <a:solidFill>
                  <a:schemeClr val="tx1"/>
                </a:solidFill>
              </a:rPr>
              <a:t>        </a:t>
            </a:r>
            <a:br>
              <a:rPr lang="it-IT" b="1" dirty="0" smtClean="0">
                <a:solidFill>
                  <a:schemeClr val="tx1"/>
                </a:solidFill>
              </a:rPr>
            </a:br>
            <a:r>
              <a:rPr lang="it-IT" b="1" dirty="0">
                <a:solidFill>
                  <a:schemeClr val="tx1"/>
                </a:solidFill>
              </a:rPr>
              <a:t/>
            </a:r>
            <a:br>
              <a:rPr lang="it-IT" b="1" dirty="0">
                <a:solidFill>
                  <a:schemeClr val="tx1"/>
                </a:solidFill>
              </a:rPr>
            </a:br>
            <a:r>
              <a:rPr lang="it-IT" b="1" dirty="0" smtClean="0">
                <a:solidFill>
                  <a:schemeClr val="tx1"/>
                </a:solidFill>
              </a:rPr>
              <a:t/>
            </a:r>
            <a:br>
              <a:rPr lang="it-IT" b="1" dirty="0" smtClean="0">
                <a:solidFill>
                  <a:schemeClr val="tx1"/>
                </a:solidFill>
              </a:rPr>
            </a:br>
            <a:r>
              <a:rPr lang="it-IT" b="1" dirty="0">
                <a:solidFill>
                  <a:schemeClr val="tx1"/>
                </a:solidFill>
              </a:rPr>
              <a:t> </a:t>
            </a:r>
            <a:r>
              <a:rPr lang="it-IT" b="1" dirty="0" smtClean="0">
                <a:solidFill>
                  <a:schemeClr val="tx1"/>
                </a:solidFill>
              </a:rPr>
              <a:t>           ESISTENZA, BISOGNO E DESIDERIO</a:t>
            </a:r>
            <a:endParaRPr lang="it-IT" b="1" dirty="0">
              <a:solidFill>
                <a:schemeClr val="tx1"/>
              </a:solidFill>
            </a:endParaRPr>
          </a:p>
        </p:txBody>
      </p:sp>
    </p:spTree>
    <p:extLst>
      <p:ext uri="{BB962C8B-B14F-4D97-AF65-F5344CB8AC3E}">
        <p14:creationId xmlns:p14="http://schemas.microsoft.com/office/powerpoint/2010/main" val="37945680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4" y="609600"/>
            <a:ext cx="10105996" cy="5263978"/>
          </a:xfrm>
        </p:spPr>
        <p:txBody>
          <a:bodyPr/>
          <a:lstStyle/>
          <a:p>
            <a:r>
              <a:rPr lang="it-IT" dirty="0">
                <a:solidFill>
                  <a:schemeClr val="tx1"/>
                </a:solidFill>
              </a:rPr>
              <a:t>«C’è infelicità occorre tenerezza» </a:t>
            </a:r>
            <a:r>
              <a:rPr lang="it-IT" dirty="0" smtClean="0">
                <a:solidFill>
                  <a:schemeClr val="tx1"/>
                </a:solidFill>
              </a:rPr>
              <a:t/>
            </a:r>
            <a:br>
              <a:rPr lang="it-IT" dirty="0" smtClean="0">
                <a:solidFill>
                  <a:schemeClr val="tx1"/>
                </a:solidFill>
              </a:rPr>
            </a:br>
            <a:r>
              <a:rPr lang="it-IT" dirty="0" smtClean="0">
                <a:solidFill>
                  <a:schemeClr val="tx1"/>
                </a:solidFill>
              </a:rPr>
              <a:t>(J.L. Nancy</a:t>
            </a:r>
            <a:r>
              <a:rPr lang="it-IT" dirty="0">
                <a:solidFill>
                  <a:schemeClr val="tx1"/>
                </a:solidFill>
              </a:rPr>
              <a:t>)</a:t>
            </a:r>
          </a:p>
        </p:txBody>
      </p:sp>
    </p:spTree>
    <p:extLst>
      <p:ext uri="{BB962C8B-B14F-4D97-AF65-F5344CB8AC3E}">
        <p14:creationId xmlns:p14="http://schemas.microsoft.com/office/powerpoint/2010/main" val="9409756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3" y="609600"/>
            <a:ext cx="11135725" cy="5667632"/>
          </a:xfrm>
        </p:spPr>
        <p:txBody>
          <a:bodyPr/>
          <a:lstStyle/>
          <a:p>
            <a:r>
              <a:rPr lang="it-IT" sz="4400" i="1" dirty="0">
                <a:solidFill>
                  <a:schemeClr val="tx1"/>
                </a:solidFill>
              </a:rPr>
              <a:t>Non si capirà nulla dell’ospitalità se non si comprende ciò che può voler dire</a:t>
            </a:r>
            <a:br>
              <a:rPr lang="it-IT" sz="4400" i="1" dirty="0">
                <a:solidFill>
                  <a:schemeClr val="tx1"/>
                </a:solidFill>
              </a:rPr>
            </a:br>
            <a:r>
              <a:rPr lang="it-IT" sz="4400" i="1" dirty="0">
                <a:solidFill>
                  <a:schemeClr val="tx1"/>
                </a:solidFill>
              </a:rPr>
              <a:t>«interrompersi da sé»», se non si capisce ciò che può significare l’interruzione di </a:t>
            </a:r>
            <a:r>
              <a:rPr lang="it-IT" sz="4400" i="1">
                <a:solidFill>
                  <a:schemeClr val="tx1"/>
                </a:solidFill>
              </a:rPr>
              <a:t>sé </a:t>
            </a:r>
            <a:r>
              <a:rPr lang="it-IT" sz="4400" i="1" smtClean="0">
                <a:solidFill>
                  <a:schemeClr val="tx1"/>
                </a:solidFill>
              </a:rPr>
              <a:t>attraverso sé </a:t>
            </a:r>
            <a:r>
              <a:rPr lang="it-IT" sz="4400" i="1" dirty="0">
                <a:solidFill>
                  <a:schemeClr val="tx1"/>
                </a:solidFill>
              </a:rPr>
              <a:t>come </a:t>
            </a:r>
            <a:r>
              <a:rPr lang="it-IT" sz="4400" i="1" dirty="0" smtClean="0">
                <a:solidFill>
                  <a:schemeClr val="tx1"/>
                </a:solidFill>
              </a:rPr>
              <a:t>altro</a:t>
            </a:r>
            <a:br>
              <a:rPr lang="it-IT" sz="4400" i="1" dirty="0" smtClean="0">
                <a:solidFill>
                  <a:schemeClr val="tx1"/>
                </a:solidFill>
              </a:rPr>
            </a:br>
            <a:r>
              <a:rPr lang="it-IT" i="1" dirty="0">
                <a:solidFill>
                  <a:schemeClr val="tx1"/>
                </a:solidFill>
              </a:rPr>
              <a:t/>
            </a:r>
            <a:br>
              <a:rPr lang="it-IT" i="1" dirty="0">
                <a:solidFill>
                  <a:schemeClr val="tx1"/>
                </a:solidFill>
              </a:rPr>
            </a:br>
            <a:r>
              <a:rPr lang="it-IT" sz="2000" dirty="0">
                <a:solidFill>
                  <a:schemeClr val="tx1"/>
                </a:solidFill>
              </a:rPr>
              <a:t>(J</a:t>
            </a:r>
            <a:r>
              <a:rPr lang="it-IT" sz="2000" dirty="0" smtClean="0">
                <a:solidFill>
                  <a:schemeClr val="tx1"/>
                </a:solidFill>
              </a:rPr>
              <a:t>. </a:t>
            </a:r>
            <a:r>
              <a:rPr lang="it-IT" sz="2000" dirty="0" err="1" smtClean="0">
                <a:solidFill>
                  <a:schemeClr val="tx1"/>
                </a:solidFill>
              </a:rPr>
              <a:t>Derrida</a:t>
            </a:r>
            <a:r>
              <a:rPr lang="it-IT" sz="2000" dirty="0" smtClean="0">
                <a:solidFill>
                  <a:schemeClr val="tx1"/>
                </a:solidFill>
              </a:rPr>
              <a:t>, </a:t>
            </a:r>
            <a:r>
              <a:rPr lang="it-IT" sz="2000" i="1" dirty="0" smtClean="0">
                <a:solidFill>
                  <a:schemeClr val="tx1"/>
                </a:solidFill>
              </a:rPr>
              <a:t>Addio </a:t>
            </a:r>
            <a:r>
              <a:rPr lang="it-IT" sz="2000" i="1" dirty="0">
                <a:solidFill>
                  <a:schemeClr val="tx1"/>
                </a:solidFill>
              </a:rPr>
              <a:t>a Emmanuel </a:t>
            </a:r>
            <a:r>
              <a:rPr lang="it-IT" sz="2000" i="1" dirty="0" err="1">
                <a:solidFill>
                  <a:schemeClr val="tx1"/>
                </a:solidFill>
              </a:rPr>
              <a:t>Lévinas</a:t>
            </a:r>
            <a:r>
              <a:rPr lang="it-IT" sz="2000" dirty="0">
                <a:solidFill>
                  <a:schemeClr val="tx1"/>
                </a:solidFill>
              </a:rPr>
              <a:t>, </a:t>
            </a:r>
            <a:r>
              <a:rPr lang="it-IT" sz="2000" dirty="0" err="1">
                <a:solidFill>
                  <a:schemeClr val="tx1"/>
                </a:solidFill>
              </a:rPr>
              <a:t>Jaca</a:t>
            </a:r>
            <a:r>
              <a:rPr lang="it-IT" sz="2000" dirty="0">
                <a:solidFill>
                  <a:schemeClr val="tx1"/>
                </a:solidFill>
              </a:rPr>
              <a:t> Book, Milano </a:t>
            </a:r>
            <a:r>
              <a:rPr lang="it-IT" sz="2000" dirty="0" smtClean="0">
                <a:solidFill>
                  <a:schemeClr val="tx1"/>
                </a:solidFill>
              </a:rPr>
              <a:t>1998).</a:t>
            </a:r>
            <a:endParaRPr lang="it-IT" sz="2000" dirty="0">
              <a:solidFill>
                <a:schemeClr val="tx1"/>
              </a:solidFill>
            </a:endParaRPr>
          </a:p>
        </p:txBody>
      </p:sp>
    </p:spTree>
    <p:extLst>
      <p:ext uri="{BB962C8B-B14F-4D97-AF65-F5344CB8AC3E}">
        <p14:creationId xmlns:p14="http://schemas.microsoft.com/office/powerpoint/2010/main" val="37167442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4" y="609600"/>
            <a:ext cx="8596668" cy="4232366"/>
          </a:xfrm>
        </p:spPr>
        <p:txBody>
          <a:bodyPr/>
          <a:lstStyle/>
          <a:p>
            <a:r>
              <a:rPr lang="it-IT" dirty="0" smtClean="0">
                <a:solidFill>
                  <a:schemeClr val="tx1"/>
                </a:solidFill>
              </a:rPr>
              <a:t/>
            </a:r>
            <a:br>
              <a:rPr lang="it-IT" dirty="0" smtClean="0">
                <a:solidFill>
                  <a:schemeClr val="tx1"/>
                </a:solidFill>
              </a:rPr>
            </a:br>
            <a:r>
              <a:rPr lang="it-IT" dirty="0">
                <a:solidFill>
                  <a:schemeClr val="tx1"/>
                </a:solidFill>
              </a:rPr>
              <a:t/>
            </a:r>
            <a:br>
              <a:rPr lang="it-IT" dirty="0">
                <a:solidFill>
                  <a:schemeClr val="tx1"/>
                </a:solidFill>
              </a:rPr>
            </a:br>
            <a:r>
              <a:rPr lang="it-IT" sz="4000" dirty="0" smtClean="0">
                <a:solidFill>
                  <a:schemeClr val="tx1"/>
                </a:solidFill>
              </a:rPr>
              <a:t>  Rembrandt, </a:t>
            </a:r>
            <a:r>
              <a:rPr lang="it-IT" sz="4000" i="1" dirty="0" smtClean="0">
                <a:solidFill>
                  <a:schemeClr val="tx1"/>
                </a:solidFill>
              </a:rPr>
              <a:t>Noli me tangere</a:t>
            </a:r>
            <a:r>
              <a:rPr lang="it-IT" sz="4000" dirty="0" smtClean="0">
                <a:solidFill>
                  <a:schemeClr val="tx1"/>
                </a:solidFill>
              </a:rPr>
              <a:t>,  1651</a:t>
            </a:r>
            <a:endParaRPr lang="it-IT" sz="4000" dirty="0">
              <a:solidFill>
                <a:schemeClr val="tx1"/>
              </a:solidFill>
            </a:endParaRPr>
          </a:p>
        </p:txBody>
      </p:sp>
    </p:spTree>
    <p:extLst>
      <p:ext uri="{BB962C8B-B14F-4D97-AF65-F5344CB8AC3E}">
        <p14:creationId xmlns:p14="http://schemas.microsoft.com/office/powerpoint/2010/main" val="38393015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3" y="113211"/>
            <a:ext cx="11349204" cy="6679475"/>
          </a:xfrm>
        </p:spPr>
        <p:txBody>
          <a:bodyPr/>
          <a:lstStyle/>
          <a:p>
            <a:endParaRPr lang="it-IT" dirty="0"/>
          </a:p>
        </p:txBody>
      </p:sp>
      <p:pic>
        <p:nvPicPr>
          <p:cNvPr id="4" name="Picture 2" descr="Risultati immagini per Noli me tangere, Rembrand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62752" y="252549"/>
            <a:ext cx="7620000" cy="62962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659630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44137" y="609600"/>
            <a:ext cx="11303726" cy="5155474"/>
          </a:xfrm>
        </p:spPr>
        <p:txBody>
          <a:bodyPr>
            <a:normAutofit/>
          </a:bodyPr>
          <a:lstStyle/>
          <a:p>
            <a:r>
              <a:rPr lang="it-IT" dirty="0" smtClean="0">
                <a:solidFill>
                  <a:schemeClr val="tx1"/>
                </a:solidFill>
              </a:rPr>
              <a:t/>
            </a:r>
            <a:br>
              <a:rPr lang="it-IT" dirty="0" smtClean="0">
                <a:solidFill>
                  <a:schemeClr val="tx1"/>
                </a:solidFill>
              </a:rPr>
            </a:br>
            <a:r>
              <a:rPr lang="it-IT" sz="4400" dirty="0">
                <a:solidFill>
                  <a:schemeClr val="tx1"/>
                </a:solidFill>
              </a:rPr>
              <a:t>Gesù le disse: « </a:t>
            </a:r>
            <a:r>
              <a:rPr lang="it-IT" sz="4400" b="1" dirty="0">
                <a:solidFill>
                  <a:schemeClr val="tx1"/>
                </a:solidFill>
              </a:rPr>
              <a:t>Non mi trattenere</a:t>
            </a:r>
            <a:r>
              <a:rPr lang="it-IT" sz="4400" dirty="0">
                <a:solidFill>
                  <a:schemeClr val="tx1"/>
                </a:solidFill>
              </a:rPr>
              <a:t>, perché non sono ancora salito al Padre; ma va' dai miei fratelli e di' loro: Io salgo al Padre mio e Padre vostro, Dio mio e Dio vostro ».</a:t>
            </a:r>
            <a:br>
              <a:rPr lang="it-IT" sz="4400" dirty="0">
                <a:solidFill>
                  <a:schemeClr val="tx1"/>
                </a:solidFill>
              </a:rPr>
            </a:br>
            <a:r>
              <a:rPr lang="it-IT" dirty="0" smtClean="0">
                <a:solidFill>
                  <a:schemeClr val="tx1"/>
                </a:solidFill>
              </a:rPr>
              <a:t/>
            </a:r>
            <a:br>
              <a:rPr lang="it-IT" dirty="0" smtClean="0">
                <a:solidFill>
                  <a:schemeClr val="tx1"/>
                </a:solidFill>
              </a:rPr>
            </a:br>
            <a:r>
              <a:rPr lang="it-IT" dirty="0">
                <a:solidFill>
                  <a:schemeClr val="tx1"/>
                </a:solidFill>
              </a:rPr>
              <a:t/>
            </a:r>
            <a:br>
              <a:rPr lang="it-IT" dirty="0">
                <a:solidFill>
                  <a:schemeClr val="tx1"/>
                </a:solidFill>
              </a:rPr>
            </a:br>
            <a:r>
              <a:rPr lang="it-IT" dirty="0" smtClean="0">
                <a:solidFill>
                  <a:schemeClr val="tx1"/>
                </a:solidFill>
              </a:rPr>
              <a:t>(</a:t>
            </a:r>
            <a:r>
              <a:rPr lang="it-IT" dirty="0" err="1" smtClean="0">
                <a:solidFill>
                  <a:schemeClr val="tx1"/>
                </a:solidFill>
              </a:rPr>
              <a:t>Gv</a:t>
            </a:r>
            <a:r>
              <a:rPr lang="it-IT" dirty="0" smtClean="0">
                <a:solidFill>
                  <a:schemeClr val="tx1"/>
                </a:solidFill>
              </a:rPr>
              <a:t>, 20, 17)</a:t>
            </a:r>
            <a:endParaRPr lang="it-IT" dirty="0">
              <a:solidFill>
                <a:schemeClr val="tx1"/>
              </a:solidFill>
            </a:endParaRPr>
          </a:p>
        </p:txBody>
      </p:sp>
    </p:spTree>
    <p:extLst>
      <p:ext uri="{BB962C8B-B14F-4D97-AF65-F5344CB8AC3E}">
        <p14:creationId xmlns:p14="http://schemas.microsoft.com/office/powerpoint/2010/main" val="752437066"/>
      </p:ext>
    </p:extLst>
  </p:cSld>
  <p:clrMapOvr>
    <a:masterClrMapping/>
  </p:clrMapOvr>
</p:sld>
</file>

<file path=ppt/theme/theme1.xml><?xml version="1.0" encoding="utf-8"?>
<a:theme xmlns:a="http://schemas.openxmlformats.org/drawingml/2006/main" name="Sfaccettatura">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5561</TotalTime>
  <Words>280</Words>
  <Application>Microsoft Office PowerPoint</Application>
  <PresentationFormat>Widescreen</PresentationFormat>
  <Paragraphs>25</Paragraphs>
  <Slides>26</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26</vt:i4>
      </vt:variant>
    </vt:vector>
  </HeadingPairs>
  <TitlesOfParts>
    <vt:vector size="31" baseType="lpstr">
      <vt:lpstr>Arial</vt:lpstr>
      <vt:lpstr>Calibri</vt:lpstr>
      <vt:lpstr>Trebuchet MS</vt:lpstr>
      <vt:lpstr>Wingdings 3</vt:lpstr>
      <vt:lpstr>Sfaccettatura</vt:lpstr>
      <vt:lpstr>  LA DIVERSITA’ CHE FA ANCORA PAURA  Fabio Gabrielli Milano, 24 marzo 2018</vt:lpstr>
      <vt:lpstr>                  UOMO, DOVE SEI?</vt:lpstr>
      <vt:lpstr>        </vt:lpstr>
      <vt:lpstr>                       ESISTENZA, BISOGNO E DESIDERIO</vt:lpstr>
      <vt:lpstr>«C’è infelicità occorre tenerezza»  (J.L. Nancy)</vt:lpstr>
      <vt:lpstr>Non si capirà nulla dell’ospitalità se non si comprende ciò che può voler dire «interrompersi da sé»», se non si capisce ciò che può significare l’interruzione di sé attraverso sé come altro  (J. Derrida, Addio a Emmanuel Lévinas, Jaca Book, Milano 1998).</vt:lpstr>
      <vt:lpstr>    Rembrandt, Noli me tangere,  1651</vt:lpstr>
      <vt:lpstr>Presentazione standard di PowerPoint</vt:lpstr>
      <vt:lpstr> Gesù le disse: « Non mi trattenere, perché non sono ancora salito al Padre; ma va' dai miei fratelli e di' loro: Io salgo al Padre mio e Padre vostro, Dio mio e Dio vostro ».   (Gv, 20, 17)</vt:lpstr>
      <vt:lpstr> Tu non trattieni niente, tu non puoi trattenere né ricordare niente, ecco ciò che devi amare  e sapere. Ecco che ne è di un sapere d’amore. Ama chi ti sfugge, ama colui che se ne va   (J.-L. Nancy, Non toccarmi. Maria Maddalena e il corpo di Gesu’ risorto, Edb, Bologna 2015)</vt:lpstr>
      <vt:lpstr>“Toccare” qui vuol dire modificare, cambiare, spostare, mettere in discussione, ma dunque è sempre una messa in moto, un’esperienza cinetica  (J. DERRIDA)</vt:lpstr>
      <vt:lpstr>In un certo senso, ma quale senso, il senso è il toccare. L’esser qui, fianco a fianco, di tutti gli esser-ci (J.L. NANCY)</vt:lpstr>
      <vt:lpstr>FORME DEL TOCCARE  1. Toccare direttamente il mio corpo  «In quel tempo venne da Gesù un lebbroso, che lo supplicava in ginocchio e gli diceva: «Se vuoi, puoi purificarmi!». Ne ebbe compassione, tese la mano, lo toccò…» (Mc, 1, 40-41)</vt:lpstr>
      <vt:lpstr> 2. Toccare il sapiente  «Ti dirò, Socrate» rispose «una cosa incredibile, per gli dei, ma vera! Io in sommo grado progredivo quando sedevo proprio vicino a te, standoti accanto e toccandoti (kaì haptómenos) (Teagete,1997)   «Sarebbe bello, Agatone, se la sapienza fosse fatta in modo da scorrere, se ci tocchiamo l'un l'altro, da chi è più pieno a chi è più vuoto, così come nelle coppe l'acqua scorre attraverso il filo di lana dalla più piena alla più vuota  (Simposio, 175d)</vt:lpstr>
      <vt:lpstr>3. Toccare ciò che rinvia al mio corpo  Mi piace sapere che interrompi un momento della tua giornata per tenere in mano una mia lettera (Film «La corrispondenza, 2016)</vt:lpstr>
      <vt:lpstr>  Con i sensi non cogliamo soltanto la pietra e il legno, né soltanto la carne e le ossa; quando stringiamo le mani e premiamo le labbra di un essere senziente, allora cogliamo anche i sentimenti  (L. Feuerbach)   </vt:lpstr>
      <vt:lpstr>4. Il toccare digitale :  Telefonini, messaggini, ditini che battono tastini (C. Magris)  J. M.Twenge, iGen: Why Today’s Super-Connected Kids are Growing up Less Rebellious, More Tolerant, Less Happy—and Completely Unprepared for Adulthood—and What Means for the Rest of Us, Simon and Schuster, New York 2018.</vt:lpstr>
      <vt:lpstr>                             Bocche, seni, volti</vt:lpstr>
      <vt:lpstr>La bocca parla, ma lo fa fra le altre cose. Può anche fischiare, mangiare, sputare. Non ha “già sempre parlato”, non è sempre stata un’istanza orale. Prima dello “stadio orale” si aprirebbe dunque la bocca del grido, la bocca chiusa sul seno […],la bocca semiaperta che si stacca dal seno, con un primo sorriso, con una prima mimica il cui avvenire è il pensiero (J. DERRIDA)</vt:lpstr>
      <vt:lpstr> (J.-L. Nancy (2006), La nascita dei seni, Raffaello Cortina Editore, Milano 2007).</vt:lpstr>
      <vt:lpstr>       D. Anzieu, L’io-pelle, tr. it.R. Cortina, Milano 2017   </vt:lpstr>
      <vt:lpstr>La profondità dell’uomo è la sua pelle  (Paul Valéry)   Vulnerabilità di una pelle, nell’oltraggio e nella ferita, al di là di tutto ciò che si possa mostrare  (E. Lévinas)       </vt:lpstr>
      <vt:lpstr>Solo un soggetto che mangia può essere per l’altro o significare. La significazione – l’uno-per-l’altro – ha senso solo tra esseri di carne e di sangue. Il soggetto è di carne e di sangue, uomo che ha fame e che mangia, viscere in una pelle e, così, suscettibile di dare il pane della propria bocca o di dare la propria pelle (E. Lévinas)</vt:lpstr>
      <vt:lpstr>L’amore è caratterizzato da una fame essenziale e inestinguibile. Stringere la mano di un amico, vuol dire esprimergli la propria amicizia, ma dirgliela come qualcosa di incompiuto, come un desiderio permanente.  La positività stessa dell’amore è nella sua negatività. Il roveto che alimenta la fiamma non si consuma  (E. Lévinas)</vt:lpstr>
      <vt:lpstr>                      FRANCESCA WOODMAN, ROMA 1977 </vt:lpstr>
      <vt:lpstr> BIBLIOGRAFIA   Gabrielli F., Garlaschelli E., Guarracino V., Antropologia della lacrima. Escursioni filosofiche e letterarie, Minerva, Bologna 2017.  Gabrielli F., Garlaschelli E., Il paradigma fenomenologico-ermeneutico. Husserl, Heidegger, Gadamer, Ricoeur, Levinas, Derrida, La Cittadella Editrice, Mantova 2017.   Gabrielli F., Garlaschelli E., Il debito fenomenologico. Un tracciato teoretico, Glossa-Facoltà Teologica dell’Italia Settentrionale, Milano (in press).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u06</dc:creator>
  <cp:lastModifiedBy>u06</cp:lastModifiedBy>
  <cp:revision>207</cp:revision>
  <cp:lastPrinted>2018-03-21T09:02:04Z</cp:lastPrinted>
  <dcterms:created xsi:type="dcterms:W3CDTF">2017-09-08T06:21:58Z</dcterms:created>
  <dcterms:modified xsi:type="dcterms:W3CDTF">2018-03-21T09:03:55Z</dcterms:modified>
</cp:coreProperties>
</file>